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m4v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72" r:id="rId4"/>
    <p:sldId id="273" r:id="rId5"/>
    <p:sldId id="275" r:id="rId6"/>
    <p:sldId id="276" r:id="rId7"/>
    <p:sldId id="274" r:id="rId8"/>
    <p:sldId id="259" r:id="rId9"/>
    <p:sldId id="258" r:id="rId10"/>
    <p:sldId id="269" r:id="rId11"/>
    <p:sldId id="260" r:id="rId12"/>
    <p:sldId id="261" r:id="rId13"/>
    <p:sldId id="262" r:id="rId14"/>
    <p:sldId id="271" r:id="rId15"/>
    <p:sldId id="263" r:id="rId16"/>
    <p:sldId id="264" r:id="rId17"/>
    <p:sldId id="266" r:id="rId18"/>
    <p:sldId id="267" r:id="rId19"/>
    <p:sldId id="268" r:id="rId20"/>
    <p:sldId id="270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5"/>
    <p:restoredTop sz="94661"/>
  </p:normalViewPr>
  <p:slideViewPr>
    <p:cSldViewPr snapToGrid="0" snapToObjects="1">
      <p:cViewPr varScale="1">
        <p:scale>
          <a:sx n="69" d="100"/>
          <a:sy n="69" d="100"/>
        </p:scale>
        <p:origin x="150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9F042-BF41-B046-9647-629C840F3337}" type="datetimeFigureOut">
              <a:rPr lang="de-DE" smtClean="0"/>
              <a:t>25.09.2018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E4893-81AD-BE47-BFF5-0F74C430C9C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1731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E4893-81AD-BE47-BFF5-0F74C430C9C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3540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D3BA2A-1B45-044D-BD8E-90F0FED8CB41}" type="datetimeFigureOut">
              <a:rPr lang="de-DE" smtClean="0"/>
              <a:t>25.09.2018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10C5CB-EDB6-BD4D-B448-CA1EFB845E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447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D3BA2A-1B45-044D-BD8E-90F0FED8CB41}" type="datetimeFigureOut">
              <a:rPr lang="de-DE" smtClean="0"/>
              <a:t>25.09.2018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10C5CB-EDB6-BD4D-B448-CA1EFB845E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1969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D3BA2A-1B45-044D-BD8E-90F0FED8CB41}" type="datetimeFigureOut">
              <a:rPr lang="de-DE" smtClean="0"/>
              <a:t>25.09.2018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10C5CB-EDB6-BD4D-B448-CA1EFB845E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582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D3BA2A-1B45-044D-BD8E-90F0FED8CB41}" type="datetimeFigureOut">
              <a:rPr lang="de-DE" smtClean="0"/>
              <a:t>25.09.2018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10C5CB-EDB6-BD4D-B448-CA1EFB845E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4037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D3BA2A-1B45-044D-BD8E-90F0FED8CB41}" type="datetimeFigureOut">
              <a:rPr lang="de-DE" smtClean="0"/>
              <a:t>25.09.2018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10C5CB-EDB6-BD4D-B448-CA1EFB845E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37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D3BA2A-1B45-044D-BD8E-90F0FED8CB41}" type="datetimeFigureOut">
              <a:rPr lang="de-DE" smtClean="0"/>
              <a:t>25.09.2018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10C5CB-EDB6-BD4D-B448-CA1EFB845E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3249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D3BA2A-1B45-044D-BD8E-90F0FED8CB41}" type="datetimeFigureOut">
              <a:rPr lang="de-DE" smtClean="0"/>
              <a:t>25.09.2018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10C5CB-EDB6-BD4D-B448-CA1EFB845E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336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D3BA2A-1B45-044D-BD8E-90F0FED8CB41}" type="datetimeFigureOut">
              <a:rPr lang="de-DE" smtClean="0"/>
              <a:t>25.09.2018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10C5CB-EDB6-BD4D-B448-CA1EFB845E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534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D3BA2A-1B45-044D-BD8E-90F0FED8CB41}" type="datetimeFigureOut">
              <a:rPr lang="de-DE" smtClean="0"/>
              <a:t>25.09.2018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10C5CB-EDB6-BD4D-B448-CA1EFB845E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4767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D3BA2A-1B45-044D-BD8E-90F0FED8CB41}" type="datetimeFigureOut">
              <a:rPr lang="de-DE" smtClean="0"/>
              <a:t>25.09.2018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10C5CB-EDB6-BD4D-B448-CA1EFB845E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9507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D3BA2A-1B45-044D-BD8E-90F0FED8CB41}" type="datetimeFigureOut">
              <a:rPr lang="de-DE" smtClean="0"/>
              <a:t>25.09.2018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10C5CB-EDB6-BD4D-B448-CA1EFB845E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184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10"/>
          <p:cNvCxnSpPr/>
          <p:nvPr userDrawn="1"/>
        </p:nvCxnSpPr>
        <p:spPr>
          <a:xfrm>
            <a:off x="292099" y="5930900"/>
            <a:ext cx="8562660" cy="38100"/>
          </a:xfrm>
          <a:prstGeom prst="line">
            <a:avLst/>
          </a:prstGeom>
          <a:ln w="6350" cmpd="sng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633" y="299502"/>
            <a:ext cx="1783126" cy="1285975"/>
          </a:xfrm>
          <a:prstGeom prst="rect">
            <a:avLst/>
          </a:prstGeom>
        </p:spPr>
      </p:pic>
      <p:pic>
        <p:nvPicPr>
          <p:cNvPr id="13" name="Bild 12" descr="www.jp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293" y="6351251"/>
            <a:ext cx="1600200" cy="22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601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DE" cap="all" dirty="0">
                <a:latin typeface="Arial"/>
                <a:cs typeface="Arial"/>
              </a:rPr>
              <a:t>DRAURADWEG</a:t>
            </a:r>
            <a:br>
              <a:rPr lang="de-DE" cap="all" dirty="0">
                <a:latin typeface="Arial"/>
                <a:cs typeface="Arial"/>
              </a:rPr>
            </a:br>
            <a:r>
              <a:rPr lang="de-DE" sz="2700" cap="all" dirty="0">
                <a:latin typeface="Arial"/>
                <a:cs typeface="Arial"/>
              </a:rPr>
              <a:t>The 5-Star </a:t>
            </a:r>
            <a:r>
              <a:rPr lang="de-DE" sz="2700" cap="all" dirty="0" err="1">
                <a:latin typeface="Arial"/>
                <a:cs typeface="Arial"/>
              </a:rPr>
              <a:t>Cycling</a:t>
            </a:r>
            <a:r>
              <a:rPr lang="de-DE" sz="2700" cap="all" dirty="0">
                <a:latin typeface="Arial"/>
                <a:cs typeface="Arial"/>
              </a:rPr>
              <a:t> Path on </a:t>
            </a:r>
            <a:r>
              <a:rPr lang="de-DE" sz="2700" cap="all" dirty="0" err="1">
                <a:latin typeface="Arial"/>
                <a:cs typeface="Arial"/>
              </a:rPr>
              <a:t>the</a:t>
            </a:r>
            <a:r>
              <a:rPr lang="de-DE" sz="2700" cap="all" dirty="0">
                <a:latin typeface="Arial"/>
                <a:cs typeface="Arial"/>
              </a:rPr>
              <a:t/>
            </a:r>
            <a:br>
              <a:rPr lang="de-DE" sz="2700" cap="all" dirty="0">
                <a:latin typeface="Arial"/>
                <a:cs typeface="Arial"/>
              </a:rPr>
            </a:br>
            <a:r>
              <a:rPr lang="de-DE" sz="2700" cap="all" dirty="0">
                <a:latin typeface="Arial"/>
                <a:cs typeface="Arial"/>
              </a:rPr>
              <a:t> southern </a:t>
            </a:r>
            <a:r>
              <a:rPr lang="de-DE" sz="2700" cap="all" dirty="0" err="1">
                <a:latin typeface="Arial"/>
                <a:cs typeface="Arial"/>
              </a:rPr>
              <a:t>side</a:t>
            </a:r>
            <a:r>
              <a:rPr lang="de-DE" sz="2700" cap="all" dirty="0">
                <a:latin typeface="Arial"/>
                <a:cs typeface="Arial"/>
              </a:rPr>
              <a:t> </a:t>
            </a:r>
            <a:r>
              <a:rPr lang="de-DE" sz="2700" cap="all" dirty="0" err="1">
                <a:latin typeface="Arial"/>
                <a:cs typeface="Arial"/>
              </a:rPr>
              <a:t>of</a:t>
            </a:r>
            <a:r>
              <a:rPr lang="de-DE" sz="2700" cap="all" dirty="0">
                <a:latin typeface="Arial"/>
                <a:cs typeface="Arial"/>
              </a:rPr>
              <a:t> </a:t>
            </a:r>
            <a:r>
              <a:rPr lang="de-DE" sz="2700" cap="all" dirty="0" err="1">
                <a:latin typeface="Arial"/>
                <a:cs typeface="Arial"/>
              </a:rPr>
              <a:t>the</a:t>
            </a:r>
            <a:r>
              <a:rPr lang="de-DE" sz="2700" cap="all" dirty="0">
                <a:latin typeface="Arial"/>
                <a:cs typeface="Arial"/>
              </a:rPr>
              <a:t> Alps</a:t>
            </a:r>
          </a:p>
        </p:txBody>
      </p:sp>
      <p:sp>
        <p:nvSpPr>
          <p:cNvPr id="5" name="Untertitel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</p:txBody>
      </p:sp>
      <p:pic>
        <p:nvPicPr>
          <p:cNvPr id="4" name="Bild 3" descr="Q-Route-5-Ster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126163"/>
            <a:ext cx="1063752" cy="557612"/>
          </a:xfrm>
          <a:prstGeom prst="rect">
            <a:avLst/>
          </a:prstGeom>
        </p:spPr>
      </p:pic>
      <p:pic>
        <p:nvPicPr>
          <p:cNvPr id="6" name="Bild 5" descr="DRW Höhe Linsendorf3 Kopi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856966"/>
            <a:ext cx="6934200" cy="406125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D7B2029-193F-1B4D-AC01-DDC1640A874B}"/>
              </a:ext>
            </a:extLst>
          </p:cNvPr>
          <p:cNvSpPr txBox="1"/>
          <p:nvPr/>
        </p:nvSpPr>
        <p:spPr>
          <a:xfrm>
            <a:off x="6350558" y="6314443"/>
            <a:ext cx="91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i="1" dirty="0"/>
              <a:t>ITB 2018</a:t>
            </a:r>
          </a:p>
        </p:txBody>
      </p:sp>
    </p:spTree>
    <p:extLst>
      <p:ext uri="{BB962C8B-B14F-4D97-AF65-F5344CB8AC3E}">
        <p14:creationId xmlns:p14="http://schemas.microsoft.com/office/powerpoint/2010/main" val="1784311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-2374900" y="358776"/>
            <a:ext cx="8229600" cy="1143000"/>
          </a:xfrm>
        </p:spPr>
        <p:txBody>
          <a:bodyPr/>
          <a:lstStyle/>
          <a:p>
            <a:r>
              <a:rPr lang="de-DE" sz="2800" b="1" dirty="0" err="1"/>
              <a:t>classification</a:t>
            </a:r>
            <a:r>
              <a:rPr lang="de-DE" sz="2800" b="1" dirty="0"/>
              <a:t> </a:t>
            </a:r>
            <a:r>
              <a:rPr lang="de-DE" sz="2800" b="1" dirty="0" err="1"/>
              <a:t>tool</a:t>
            </a:r>
            <a:endParaRPr lang="de-DE" sz="2800" b="1" dirty="0"/>
          </a:p>
        </p:txBody>
      </p:sp>
      <p:sp>
        <p:nvSpPr>
          <p:cNvPr id="5" name="Untertitel 2"/>
          <p:cNvSpPr txBox="1">
            <a:spLocks noGrp="1"/>
          </p:cNvSpPr>
          <p:nvPr>
            <p:ph type="body" orient="vert" idx="1"/>
          </p:nvPr>
        </p:nvSpPr>
        <p:spPr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</p:txBody>
      </p:sp>
      <p:pic>
        <p:nvPicPr>
          <p:cNvPr id="4" name="Bild 3" descr="Q-Route-5-Ster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126163"/>
            <a:ext cx="1063752" cy="557612"/>
          </a:xfrm>
          <a:prstGeom prst="rect">
            <a:avLst/>
          </a:prstGeom>
        </p:spPr>
      </p:pic>
      <p:pic>
        <p:nvPicPr>
          <p:cNvPr id="3" name="Bild 2" descr="Drauradweg_Erhebungsdaten_27.10.2015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00" y="868321"/>
            <a:ext cx="8229600" cy="581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47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           </a:t>
            </a:r>
            <a:endParaRPr lang="de-DE" sz="2800" dirty="0"/>
          </a:p>
        </p:txBody>
      </p:sp>
      <p:sp>
        <p:nvSpPr>
          <p:cNvPr id="5" name="Untertitel 2"/>
          <p:cNvSpPr txBox="1">
            <a:spLocks noGrp="1"/>
          </p:cNvSpPr>
          <p:nvPr>
            <p:ph idx="1"/>
          </p:nvPr>
        </p:nvSpPr>
        <p:spPr>
          <a:xfrm>
            <a:off x="457200" y="1481138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</p:txBody>
      </p:sp>
      <p:pic>
        <p:nvPicPr>
          <p:cNvPr id="4" name="Bild 3" descr="Q-Route-5-Ster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126163"/>
            <a:ext cx="1063752" cy="557612"/>
          </a:xfrm>
          <a:prstGeom prst="rect">
            <a:avLst/>
          </a:prstGeom>
        </p:spPr>
      </p:pic>
      <p:pic>
        <p:nvPicPr>
          <p:cNvPr id="8" name="Bild 7" descr="Dellach_alt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300" y="2527300"/>
            <a:ext cx="3873500" cy="290512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57200" y="609600"/>
            <a:ext cx="5612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/>
              <a:t>situation</a:t>
            </a:r>
            <a:r>
              <a:rPr lang="de-DE" sz="3600" b="1" dirty="0"/>
              <a:t> </a:t>
            </a:r>
            <a:r>
              <a:rPr lang="de-DE" sz="3600" b="1" dirty="0" err="1"/>
              <a:t>before</a:t>
            </a:r>
            <a:r>
              <a:rPr lang="de-DE" sz="3600" b="1" dirty="0"/>
              <a:t> </a:t>
            </a:r>
            <a:r>
              <a:rPr lang="de-DE" sz="3600" b="1" dirty="0" err="1"/>
              <a:t>restoration</a:t>
            </a:r>
            <a:r>
              <a:rPr lang="de-DE" sz="3600" b="1" dirty="0"/>
              <a:t>-</a:t>
            </a:r>
          </a:p>
          <a:p>
            <a:r>
              <a:rPr lang="de-DE" sz="3600" b="1" dirty="0"/>
              <a:t> </a:t>
            </a:r>
            <a:r>
              <a:rPr lang="de-DE" sz="3600" b="1" i="1" dirty="0" err="1"/>
              <a:t>crooked</a:t>
            </a:r>
            <a:r>
              <a:rPr lang="de-DE" sz="3600" b="1" i="1" dirty="0"/>
              <a:t> </a:t>
            </a:r>
            <a:r>
              <a:rPr lang="de-DE" sz="3600" b="1" i="1" dirty="0" err="1"/>
              <a:t>lanes</a:t>
            </a:r>
            <a:endParaRPr lang="de-DE" sz="3600" b="1" i="1" dirty="0"/>
          </a:p>
        </p:txBody>
      </p:sp>
      <p:pic>
        <p:nvPicPr>
          <p:cNvPr id="11" name="Bild 10" descr="Suetschach_alt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527299"/>
            <a:ext cx="387350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76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           </a:t>
            </a:r>
            <a:endParaRPr lang="de-DE" sz="2800" dirty="0"/>
          </a:p>
        </p:txBody>
      </p:sp>
      <p:sp>
        <p:nvSpPr>
          <p:cNvPr id="5" name="Untertitel 2"/>
          <p:cNvSpPr txBox="1">
            <a:spLocks noGrp="1"/>
          </p:cNvSpPr>
          <p:nvPr>
            <p:ph idx="1"/>
          </p:nvPr>
        </p:nvSpPr>
        <p:spPr>
          <a:xfrm>
            <a:off x="457200" y="1481138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</p:txBody>
      </p:sp>
      <p:pic>
        <p:nvPicPr>
          <p:cNvPr id="4" name="Bild 3" descr="Q-Route-5-Ster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126163"/>
            <a:ext cx="1063752" cy="55761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68300" y="344309"/>
            <a:ext cx="5764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err="1"/>
              <a:t>situation</a:t>
            </a:r>
            <a:r>
              <a:rPr lang="de-DE" sz="3600" b="1" dirty="0"/>
              <a:t> after </a:t>
            </a:r>
            <a:r>
              <a:rPr lang="de-DE" sz="3600" b="1" dirty="0" err="1"/>
              <a:t>restoration</a:t>
            </a:r>
            <a:endParaRPr lang="de-DE" sz="3600" b="1" dirty="0"/>
          </a:p>
          <a:p>
            <a:r>
              <a:rPr lang="de-DE" sz="3600" dirty="0"/>
              <a:t> </a:t>
            </a:r>
            <a:endParaRPr lang="de-DE" sz="3600" i="1" dirty="0"/>
          </a:p>
        </p:txBody>
      </p:sp>
      <p:pic>
        <p:nvPicPr>
          <p:cNvPr id="2" name="Bild 1" descr="Mühlbach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809929"/>
            <a:ext cx="3080096" cy="4106796"/>
          </a:xfrm>
          <a:prstGeom prst="rect">
            <a:avLst/>
          </a:prstGeom>
        </p:spPr>
      </p:pic>
      <p:pic>
        <p:nvPicPr>
          <p:cNvPr id="3" name="Bild 2" descr="Suetschach_Ferlach_neu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01" y="1776524"/>
            <a:ext cx="3105150" cy="41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74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744980" y="283084"/>
            <a:ext cx="8229600" cy="1143000"/>
          </a:xfrm>
        </p:spPr>
        <p:txBody>
          <a:bodyPr/>
          <a:lstStyle/>
          <a:p>
            <a:r>
              <a:rPr lang="de-DE" b="1" dirty="0" err="1"/>
              <a:t>implementation</a:t>
            </a:r>
            <a:endParaRPr lang="de-DE" b="1" dirty="0"/>
          </a:p>
        </p:txBody>
      </p:sp>
      <p:pic>
        <p:nvPicPr>
          <p:cNvPr id="4" name="Dellach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04571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           </a:t>
            </a:r>
            <a:endParaRPr lang="de-DE" sz="2800" dirty="0"/>
          </a:p>
        </p:txBody>
      </p:sp>
      <p:sp>
        <p:nvSpPr>
          <p:cNvPr id="5" name="Untertitel 2"/>
          <p:cNvSpPr txBox="1">
            <a:spLocks noGrp="1"/>
          </p:cNvSpPr>
          <p:nvPr>
            <p:ph idx="1"/>
          </p:nvPr>
        </p:nvSpPr>
        <p:spPr>
          <a:xfrm>
            <a:off x="457200" y="1481138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</p:txBody>
      </p:sp>
      <p:pic>
        <p:nvPicPr>
          <p:cNvPr id="4" name="Bild 3" descr="Q-Route-5-Ster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126163"/>
            <a:ext cx="1063752" cy="55761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68300" y="344309"/>
            <a:ext cx="67690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/>
              <a:t>reconstructed</a:t>
            </a:r>
            <a:r>
              <a:rPr lang="de-DE" sz="3600" b="1" dirty="0"/>
              <a:t> </a:t>
            </a:r>
            <a:r>
              <a:rPr lang="de-DE" sz="3600" b="1" dirty="0" err="1"/>
              <a:t>sections</a:t>
            </a:r>
            <a:r>
              <a:rPr lang="de-DE" sz="3600" b="1" dirty="0"/>
              <a:t> in </a:t>
            </a:r>
            <a:r>
              <a:rPr lang="de-DE" sz="3600" b="1" dirty="0" err="1"/>
              <a:t>Carinthia</a:t>
            </a:r>
            <a:endParaRPr lang="de-DE" sz="3600" b="1" dirty="0"/>
          </a:p>
          <a:p>
            <a:endParaRPr lang="de-DE" sz="3600" i="1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8000"/>
            <a:ext cx="9144000" cy="329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03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           </a:t>
            </a:r>
            <a:endParaRPr lang="de-DE" sz="2800" dirty="0"/>
          </a:p>
        </p:txBody>
      </p:sp>
      <p:sp>
        <p:nvSpPr>
          <p:cNvPr id="5" name="Untertitel 2"/>
          <p:cNvSpPr txBox="1">
            <a:spLocks noGrp="1"/>
          </p:cNvSpPr>
          <p:nvPr>
            <p:ph idx="1"/>
          </p:nvPr>
        </p:nvSpPr>
        <p:spPr>
          <a:xfrm>
            <a:off x="457200" y="1481138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</p:txBody>
      </p:sp>
      <p:pic>
        <p:nvPicPr>
          <p:cNvPr id="4" name="Bild 3" descr="Q-Route-5-Ster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126163"/>
            <a:ext cx="1063752" cy="55761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68300" y="344309"/>
            <a:ext cx="4325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err="1"/>
              <a:t>new</a:t>
            </a:r>
            <a:r>
              <a:rPr lang="de-DE" sz="3600" b="1" dirty="0"/>
              <a:t> </a:t>
            </a:r>
            <a:r>
              <a:rPr lang="de-DE" sz="3600" b="1" dirty="0" err="1"/>
              <a:t>road</a:t>
            </a:r>
            <a:r>
              <a:rPr lang="de-DE" sz="3600" b="1" dirty="0"/>
              <a:t> </a:t>
            </a:r>
            <a:r>
              <a:rPr lang="de-DE" sz="3600" b="1" dirty="0" err="1"/>
              <a:t>sections</a:t>
            </a:r>
            <a:endParaRPr lang="de-DE" sz="3600" b="1" dirty="0"/>
          </a:p>
          <a:p>
            <a:endParaRPr lang="de-DE" sz="3600" b="1" i="1" dirty="0"/>
          </a:p>
        </p:txBody>
      </p:sp>
      <p:pic>
        <p:nvPicPr>
          <p:cNvPr id="6" name="Bild 5" descr="Pirkacher Landesstrasse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800" y="1892300"/>
            <a:ext cx="65786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29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           </a:t>
            </a:r>
            <a:endParaRPr lang="de-DE" sz="2800" dirty="0"/>
          </a:p>
        </p:txBody>
      </p:sp>
      <p:sp>
        <p:nvSpPr>
          <p:cNvPr id="5" name="Untertitel 2"/>
          <p:cNvSpPr txBox="1">
            <a:spLocks noGrp="1"/>
          </p:cNvSpPr>
          <p:nvPr>
            <p:ph idx="1"/>
          </p:nvPr>
        </p:nvSpPr>
        <p:spPr>
          <a:xfrm>
            <a:off x="457200" y="1481138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</p:txBody>
      </p:sp>
      <p:pic>
        <p:nvPicPr>
          <p:cNvPr id="4" name="Bild 3" descr="Q-Route-5-Ster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126163"/>
            <a:ext cx="1063752" cy="55761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68300" y="344309"/>
            <a:ext cx="67396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err="1"/>
              <a:t>new</a:t>
            </a:r>
            <a:r>
              <a:rPr lang="de-DE" sz="3600" b="1" dirty="0"/>
              <a:t> </a:t>
            </a:r>
            <a:r>
              <a:rPr lang="de-DE" sz="3600" b="1" dirty="0" err="1"/>
              <a:t>bridge</a:t>
            </a:r>
            <a:r>
              <a:rPr lang="de-DE" sz="3600" b="1" dirty="0"/>
              <a:t> </a:t>
            </a:r>
            <a:r>
              <a:rPr lang="de-DE" sz="3600" b="1" dirty="0" err="1"/>
              <a:t>made</a:t>
            </a:r>
            <a:r>
              <a:rPr lang="de-DE" sz="3600" b="1" dirty="0"/>
              <a:t> </a:t>
            </a:r>
            <a:r>
              <a:rPr lang="de-DE" sz="3600" b="1" dirty="0" err="1"/>
              <a:t>for</a:t>
            </a:r>
            <a:r>
              <a:rPr lang="de-DE" sz="3600" b="1" dirty="0"/>
              <a:t> </a:t>
            </a:r>
            <a:r>
              <a:rPr lang="de-DE" sz="3600" b="1" dirty="0" err="1"/>
              <a:t>cyclists</a:t>
            </a:r>
            <a:endParaRPr lang="de-DE" sz="3600" b="1" dirty="0"/>
          </a:p>
          <a:p>
            <a:r>
              <a:rPr lang="de-DE" sz="3600" b="1" dirty="0"/>
              <a:t> Weißenstein/</a:t>
            </a:r>
            <a:r>
              <a:rPr lang="de-DE" sz="3600" b="1" dirty="0" err="1"/>
              <a:t>Puch</a:t>
            </a:r>
            <a:endParaRPr lang="de-DE" sz="3600" b="1" dirty="0"/>
          </a:p>
          <a:p>
            <a:endParaRPr lang="de-DE" sz="3600" b="1" i="1" dirty="0"/>
          </a:p>
        </p:txBody>
      </p:sp>
      <p:pic>
        <p:nvPicPr>
          <p:cNvPr id="2" name="Bild 1" descr="Radbrücke_Puch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00" y="2007053"/>
            <a:ext cx="8119615" cy="38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22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           </a:t>
            </a:r>
            <a:endParaRPr lang="de-DE" sz="2800" dirty="0"/>
          </a:p>
        </p:txBody>
      </p:sp>
      <p:sp>
        <p:nvSpPr>
          <p:cNvPr id="5" name="Untertitel 2"/>
          <p:cNvSpPr txBox="1">
            <a:spLocks noGrp="1"/>
          </p:cNvSpPr>
          <p:nvPr>
            <p:ph idx="1"/>
          </p:nvPr>
        </p:nvSpPr>
        <p:spPr>
          <a:xfrm>
            <a:off x="457200" y="1481138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</p:txBody>
      </p:sp>
      <p:pic>
        <p:nvPicPr>
          <p:cNvPr id="4" name="Bild 3" descr="Q-Route-5-Ster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126163"/>
            <a:ext cx="1063752" cy="55761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68300" y="344309"/>
            <a:ext cx="3284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i="1" dirty="0" err="1"/>
              <a:t>new</a:t>
            </a:r>
            <a:r>
              <a:rPr lang="de-DE" sz="3600" b="1" i="1" dirty="0"/>
              <a:t> </a:t>
            </a:r>
            <a:r>
              <a:rPr lang="de-DE" sz="3600" b="1" dirty="0" err="1"/>
              <a:t>signposting</a:t>
            </a:r>
            <a:endParaRPr lang="de-DE" sz="3600" b="1" dirty="0"/>
          </a:p>
        </p:txBody>
      </p:sp>
      <p:pic>
        <p:nvPicPr>
          <p:cNvPr id="3" name="Bild 2" descr="IMG_922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900" y="2260600"/>
            <a:ext cx="4622799" cy="3467099"/>
          </a:xfrm>
          <a:prstGeom prst="rect">
            <a:avLst/>
          </a:prstGeom>
        </p:spPr>
      </p:pic>
      <p:pic>
        <p:nvPicPr>
          <p:cNvPr id="8" name="Bild 7" descr="IMG_494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0" y="1417638"/>
            <a:ext cx="3340989" cy="445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34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           </a:t>
            </a:r>
            <a:endParaRPr lang="de-DE" sz="2800" dirty="0"/>
          </a:p>
        </p:txBody>
      </p:sp>
      <p:sp>
        <p:nvSpPr>
          <p:cNvPr id="5" name="Untertitel 2"/>
          <p:cNvSpPr txBox="1">
            <a:spLocks noGrp="1"/>
          </p:cNvSpPr>
          <p:nvPr>
            <p:ph idx="1"/>
          </p:nvPr>
        </p:nvSpPr>
        <p:spPr>
          <a:xfrm>
            <a:off x="457200" y="1481138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</p:txBody>
      </p:sp>
      <p:pic>
        <p:nvPicPr>
          <p:cNvPr id="4" name="Bild 3" descr="Q-Route-5-Ster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126163"/>
            <a:ext cx="1063752" cy="55761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68300" y="344309"/>
            <a:ext cx="6215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err="1"/>
              <a:t>removal</a:t>
            </a:r>
            <a:r>
              <a:rPr lang="de-DE" sz="3600" b="1" dirty="0"/>
              <a:t> </a:t>
            </a:r>
            <a:r>
              <a:rPr lang="de-DE" sz="3600" b="1" dirty="0" err="1"/>
              <a:t>of</a:t>
            </a:r>
            <a:r>
              <a:rPr lang="de-DE" sz="3600" b="1" dirty="0"/>
              <a:t> </a:t>
            </a:r>
            <a:r>
              <a:rPr lang="de-DE" sz="3600" b="1" dirty="0" err="1"/>
              <a:t>dangerous</a:t>
            </a:r>
            <a:r>
              <a:rPr lang="de-DE" sz="3600" b="1" dirty="0"/>
              <a:t> </a:t>
            </a:r>
            <a:r>
              <a:rPr lang="de-DE" sz="3600" b="1" dirty="0" err="1"/>
              <a:t>spots</a:t>
            </a:r>
            <a:r>
              <a:rPr lang="de-DE" sz="3600" b="1" dirty="0"/>
              <a:t>-</a:t>
            </a:r>
          </a:p>
          <a:p>
            <a:r>
              <a:rPr lang="de-DE" sz="3600" b="1" dirty="0"/>
              <a:t> (</a:t>
            </a:r>
            <a:r>
              <a:rPr lang="de-DE" sz="3600" b="1" dirty="0" err="1"/>
              <a:t>blocking</a:t>
            </a:r>
            <a:r>
              <a:rPr lang="de-DE" sz="3600" b="1" dirty="0"/>
              <a:t> </a:t>
            </a:r>
            <a:r>
              <a:rPr lang="de-DE" sz="3600" b="1" dirty="0" err="1"/>
              <a:t>devices</a:t>
            </a:r>
            <a:r>
              <a:rPr lang="de-DE" sz="3600" b="1" dirty="0"/>
              <a:t> </a:t>
            </a:r>
            <a:r>
              <a:rPr lang="de-DE" sz="3600" b="1" dirty="0" err="1"/>
              <a:t>etc</a:t>
            </a:r>
            <a:r>
              <a:rPr lang="de-DE" sz="3600" b="1" dirty="0"/>
              <a:t>)</a:t>
            </a:r>
            <a:endParaRPr lang="de-DE" sz="3600" b="1" i="1" dirty="0"/>
          </a:p>
        </p:txBody>
      </p:sp>
      <p:pic>
        <p:nvPicPr>
          <p:cNvPr id="2" name="Bild 1" descr="IMG_933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1701800"/>
            <a:ext cx="5334000" cy="4000500"/>
          </a:xfrm>
          <a:prstGeom prst="rect">
            <a:avLst/>
          </a:prstGeom>
        </p:spPr>
      </p:pic>
      <p:pic>
        <p:nvPicPr>
          <p:cNvPr id="6" name="Bild 5" descr="image0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1531" y="1803401"/>
            <a:ext cx="3330869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37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           </a:t>
            </a:r>
            <a:endParaRPr lang="de-DE" sz="2800" dirty="0"/>
          </a:p>
        </p:txBody>
      </p:sp>
      <p:sp>
        <p:nvSpPr>
          <p:cNvPr id="5" name="Untertitel 2"/>
          <p:cNvSpPr txBox="1">
            <a:spLocks noGrp="1"/>
          </p:cNvSpPr>
          <p:nvPr>
            <p:ph idx="1"/>
          </p:nvPr>
        </p:nvSpPr>
        <p:spPr>
          <a:xfrm>
            <a:off x="457200" y="1481138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</p:txBody>
      </p:sp>
      <p:pic>
        <p:nvPicPr>
          <p:cNvPr id="4" name="Bild 3" descr="Q-Route-5-Ster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126163"/>
            <a:ext cx="1063752" cy="55761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68300" y="344309"/>
            <a:ext cx="2426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/>
              <a:t>result</a:t>
            </a:r>
            <a:r>
              <a:rPr lang="de-DE" sz="3600" b="1" dirty="0"/>
              <a:t>  2016</a:t>
            </a:r>
            <a:endParaRPr lang="de-DE" sz="3600" b="1" i="1" dirty="0"/>
          </a:p>
        </p:txBody>
      </p:sp>
      <p:pic>
        <p:nvPicPr>
          <p:cNvPr id="3" name="Bild 2" descr="Bildschirmfoto 2016-02-22 um 15.43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99852"/>
            <a:ext cx="9144000" cy="421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33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A32918B-39B0-9B4B-A01E-B1356ADBD1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78325"/>
            <a:ext cx="9144000" cy="2868197"/>
          </a:xfrm>
          <a:prstGeom prst="rect">
            <a:avLst/>
          </a:prstGeom>
        </p:spPr>
      </p:pic>
      <p:pic>
        <p:nvPicPr>
          <p:cNvPr id="4" name="Bild 3" descr="Q-Route-5-Ster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126163"/>
            <a:ext cx="1063752" cy="55761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300" y="182600"/>
            <a:ext cx="1265714" cy="14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Gruppieren 4"/>
          <p:cNvGrpSpPr/>
          <p:nvPr/>
        </p:nvGrpSpPr>
        <p:grpSpPr>
          <a:xfrm>
            <a:off x="12324" y="3086928"/>
            <a:ext cx="8568952" cy="1728192"/>
            <a:chOff x="251520" y="2636912"/>
            <a:chExt cx="8568952" cy="1728192"/>
          </a:xfrm>
        </p:grpSpPr>
        <p:cxnSp>
          <p:nvCxnSpPr>
            <p:cNvPr id="13" name="Gerade Verbindung 12"/>
            <p:cNvCxnSpPr/>
            <p:nvPr/>
          </p:nvCxnSpPr>
          <p:spPr>
            <a:xfrm>
              <a:off x="251520" y="4293096"/>
              <a:ext cx="85689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>
              <a:off x="323528" y="2780928"/>
              <a:ext cx="0" cy="15841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683568" y="2780928"/>
              <a:ext cx="0" cy="15841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>
              <a:off x="2051720" y="2636912"/>
              <a:ext cx="0" cy="17281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>
              <a:off x="5628096" y="2708920"/>
              <a:ext cx="0" cy="15841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/>
          </p:nvCxnSpPr>
          <p:spPr>
            <a:xfrm>
              <a:off x="7931600" y="2780928"/>
              <a:ext cx="0" cy="15841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feld 25"/>
          <p:cNvSpPr txBox="1"/>
          <p:nvPr/>
        </p:nvSpPr>
        <p:spPr>
          <a:xfrm>
            <a:off x="46054" y="4772606"/>
            <a:ext cx="424602" cy="4154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 b="1" kern="1200" dirty="0"/>
              <a:t>ITA</a:t>
            </a:r>
          </a:p>
          <a:p>
            <a:r>
              <a:rPr lang="de-DE" sz="1050" kern="1200" dirty="0"/>
              <a:t>15k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751340" y="4788396"/>
            <a:ext cx="1183984" cy="4154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 b="1" kern="1200" dirty="0"/>
              <a:t>AUT - Osttirol</a:t>
            </a:r>
          </a:p>
          <a:p>
            <a:r>
              <a:rPr lang="de-DE" sz="1050" dirty="0"/>
              <a:t>50</a:t>
            </a:r>
            <a:r>
              <a:rPr lang="de-DE" sz="1050" kern="1200" dirty="0"/>
              <a:t>k 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2091438" y="4784915"/>
            <a:ext cx="3044260" cy="4154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 b="1" kern="1200" dirty="0"/>
              <a:t>AUT – Kärnten </a:t>
            </a:r>
          </a:p>
          <a:p>
            <a:r>
              <a:rPr lang="de-DE" sz="1050" kern="1200" dirty="0"/>
              <a:t>230k 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5450358" y="4784915"/>
            <a:ext cx="2180250" cy="4154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 b="1" kern="1200" dirty="0"/>
              <a:t>SLO  </a:t>
            </a:r>
          </a:p>
          <a:p>
            <a:r>
              <a:rPr lang="de-DE" sz="1050" dirty="0"/>
              <a:t>150</a:t>
            </a:r>
            <a:r>
              <a:rPr lang="de-DE" sz="1050" kern="1200" dirty="0"/>
              <a:t>k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8B0B391-F3FC-5643-B6F9-8FA92F8CF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41877"/>
            <a:ext cx="1935324" cy="25832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E4A0C7E-0EBA-E942-9B8F-F7EA817A0046}"/>
              </a:ext>
            </a:extLst>
          </p:cNvPr>
          <p:cNvSpPr txBox="1"/>
          <p:nvPr/>
        </p:nvSpPr>
        <p:spPr>
          <a:xfrm>
            <a:off x="7692404" y="4775935"/>
            <a:ext cx="1341869" cy="4154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 b="1" kern="1200" dirty="0"/>
              <a:t>CRO </a:t>
            </a:r>
          </a:p>
          <a:p>
            <a:r>
              <a:rPr lang="de-DE" sz="1050" kern="1200" dirty="0"/>
              <a:t>70km</a:t>
            </a:r>
          </a:p>
        </p:txBody>
      </p:sp>
    </p:spTree>
    <p:extLst>
      <p:ext uri="{BB962C8B-B14F-4D97-AF65-F5344CB8AC3E}">
        <p14:creationId xmlns:p14="http://schemas.microsoft.com/office/powerpoint/2010/main" val="2431857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           </a:t>
            </a:r>
            <a:endParaRPr lang="de-DE" sz="2800" dirty="0"/>
          </a:p>
        </p:txBody>
      </p:sp>
      <p:sp>
        <p:nvSpPr>
          <p:cNvPr id="5" name="Untertitel 2"/>
          <p:cNvSpPr txBox="1">
            <a:spLocks noGrp="1"/>
          </p:cNvSpPr>
          <p:nvPr>
            <p:ph idx="1"/>
          </p:nvPr>
        </p:nvSpPr>
        <p:spPr>
          <a:xfrm>
            <a:off x="457200" y="1481138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</p:txBody>
      </p:sp>
      <p:pic>
        <p:nvPicPr>
          <p:cNvPr id="4" name="Bild 3" descr="Q-Route-5-Ster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126163"/>
            <a:ext cx="1063752" cy="557612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0"/>
            <a:ext cx="4851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82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DRW Höhe Linsendorf3 Kopi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2880"/>
            <a:ext cx="9144000" cy="610460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86022" y="4940300"/>
            <a:ext cx="3852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solidFill>
                  <a:schemeClr val="bg2"/>
                </a:solidFill>
              </a:rPr>
              <a:t>Drauradweg_storytelling</a:t>
            </a:r>
            <a:endParaRPr lang="de-DE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302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2374900" y="528638"/>
            <a:ext cx="8229600" cy="1143000"/>
          </a:xfrm>
        </p:spPr>
        <p:txBody>
          <a:bodyPr/>
          <a:lstStyle/>
          <a:p>
            <a:r>
              <a:rPr lang="de-DE" sz="2800" b="1" dirty="0"/>
              <a:t>initial </a:t>
            </a:r>
            <a:r>
              <a:rPr lang="de-DE" sz="2800" b="1" dirty="0" err="1"/>
              <a:t>position</a:t>
            </a:r>
            <a:endParaRPr lang="de-DE" sz="2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sz="2800" dirty="0" err="1"/>
              <a:t>Drauradweg</a:t>
            </a:r>
            <a:r>
              <a:rPr lang="de-AT" sz="2800" dirty="0"/>
              <a:t> </a:t>
            </a:r>
            <a:r>
              <a:rPr lang="de-AT" sz="2800" dirty="0" err="1"/>
              <a:t>is</a:t>
            </a:r>
            <a:r>
              <a:rPr lang="de-AT" sz="2800" dirty="0"/>
              <a:t> </a:t>
            </a:r>
            <a:r>
              <a:rPr lang="de-AT" sz="2800" dirty="0" err="1"/>
              <a:t>our</a:t>
            </a:r>
            <a:r>
              <a:rPr lang="de-AT" sz="2800" dirty="0"/>
              <a:t> </a:t>
            </a:r>
            <a:r>
              <a:rPr lang="de-AT" sz="2800" dirty="0" err="1"/>
              <a:t>key</a:t>
            </a:r>
            <a:r>
              <a:rPr lang="de-AT" sz="2800" dirty="0"/>
              <a:t> </a:t>
            </a:r>
            <a:r>
              <a:rPr lang="de-AT" sz="2800" dirty="0" err="1"/>
              <a:t>product</a:t>
            </a:r>
            <a:r>
              <a:rPr lang="de-AT" sz="2800" dirty="0"/>
              <a:t> in </a:t>
            </a:r>
            <a:r>
              <a:rPr lang="de-AT" sz="2800" dirty="0" err="1"/>
              <a:t>terms</a:t>
            </a:r>
            <a:r>
              <a:rPr lang="de-AT" sz="2800" dirty="0"/>
              <a:t> </a:t>
            </a:r>
            <a:r>
              <a:rPr lang="de-AT" sz="2800" dirty="0" err="1"/>
              <a:t>of</a:t>
            </a:r>
            <a:r>
              <a:rPr lang="de-AT" sz="2800" dirty="0"/>
              <a:t> </a:t>
            </a:r>
            <a:r>
              <a:rPr lang="de-AT" sz="2800" dirty="0" err="1"/>
              <a:t>leasure</a:t>
            </a:r>
            <a:r>
              <a:rPr lang="de-AT" sz="2800" dirty="0"/>
              <a:t> </a:t>
            </a:r>
            <a:r>
              <a:rPr lang="de-AT" sz="2800" dirty="0" err="1"/>
              <a:t>cycling</a:t>
            </a:r>
            <a:endParaRPr lang="de-AT" sz="2800" dirty="0"/>
          </a:p>
          <a:p>
            <a:r>
              <a:rPr lang="de-AT" sz="2800" dirty="0" err="1"/>
              <a:t>since</a:t>
            </a:r>
            <a:r>
              <a:rPr lang="de-AT" sz="2800" dirty="0"/>
              <a:t> 2016 on </a:t>
            </a:r>
            <a:r>
              <a:rPr lang="de-AT" sz="2800" dirty="0" err="1"/>
              <a:t>of</a:t>
            </a:r>
            <a:r>
              <a:rPr lang="de-AT" sz="2800" dirty="0"/>
              <a:t> </a:t>
            </a:r>
            <a:r>
              <a:rPr lang="de-AT" sz="2800" dirty="0" err="1"/>
              <a:t>only</a:t>
            </a:r>
            <a:r>
              <a:rPr lang="de-AT" sz="2800" dirty="0"/>
              <a:t> 4 </a:t>
            </a:r>
            <a:r>
              <a:rPr lang="de-AT" sz="2800" b="1" dirty="0"/>
              <a:t>5 </a:t>
            </a:r>
            <a:r>
              <a:rPr lang="de-AT" sz="2800" b="1" dirty="0" err="1"/>
              <a:t>star</a:t>
            </a:r>
            <a:r>
              <a:rPr lang="de-AT" sz="2800" b="1" dirty="0"/>
              <a:t> </a:t>
            </a:r>
            <a:r>
              <a:rPr lang="de-AT" sz="2800" b="1" dirty="0" err="1"/>
              <a:t>cycling</a:t>
            </a:r>
            <a:r>
              <a:rPr lang="de-AT" sz="2800" b="1" dirty="0"/>
              <a:t> </a:t>
            </a:r>
            <a:r>
              <a:rPr lang="de-AT" sz="2800" b="1" dirty="0" err="1"/>
              <a:t>pathes</a:t>
            </a:r>
            <a:r>
              <a:rPr lang="de-AT" sz="2800" b="1" dirty="0"/>
              <a:t> </a:t>
            </a:r>
            <a:r>
              <a:rPr lang="de-AT" sz="2800" dirty="0"/>
              <a:t>in Europe after ADFC </a:t>
            </a:r>
            <a:r>
              <a:rPr lang="de-AT" sz="2800" dirty="0" err="1"/>
              <a:t>regulations</a:t>
            </a:r>
            <a:endParaRPr lang="de-AT" sz="2800" dirty="0"/>
          </a:p>
          <a:p>
            <a:r>
              <a:rPr lang="de-AT" sz="2800" dirty="0" err="1"/>
              <a:t>one</a:t>
            </a:r>
            <a:r>
              <a:rPr lang="de-AT" sz="2800" dirty="0"/>
              <a:t> </a:t>
            </a:r>
            <a:r>
              <a:rPr lang="de-AT" sz="2800" dirty="0" err="1"/>
              <a:t>of</a:t>
            </a:r>
            <a:r>
              <a:rPr lang="de-AT" sz="2800" dirty="0"/>
              <a:t> </a:t>
            </a:r>
            <a:r>
              <a:rPr lang="de-AT" sz="2800" dirty="0" err="1"/>
              <a:t>the</a:t>
            </a:r>
            <a:r>
              <a:rPr lang="de-AT" sz="2800" dirty="0"/>
              <a:t> </a:t>
            </a:r>
            <a:r>
              <a:rPr lang="de-AT" sz="2800" dirty="0" err="1"/>
              <a:t>most</a:t>
            </a:r>
            <a:r>
              <a:rPr lang="de-AT" sz="2800" dirty="0"/>
              <a:t> </a:t>
            </a:r>
            <a:r>
              <a:rPr lang="de-AT" sz="2800" dirty="0" err="1"/>
              <a:t>popular</a:t>
            </a:r>
            <a:r>
              <a:rPr lang="de-AT" sz="2800" dirty="0"/>
              <a:t> </a:t>
            </a:r>
            <a:r>
              <a:rPr lang="de-AT" sz="2800" dirty="0" err="1"/>
              <a:t>cycling</a:t>
            </a:r>
            <a:r>
              <a:rPr lang="de-AT" sz="2800" dirty="0"/>
              <a:t> </a:t>
            </a:r>
            <a:r>
              <a:rPr lang="de-AT" sz="2800" dirty="0" err="1"/>
              <a:t>routes</a:t>
            </a:r>
            <a:r>
              <a:rPr lang="de-AT" sz="2800" dirty="0"/>
              <a:t> (German </a:t>
            </a:r>
            <a:r>
              <a:rPr lang="de-AT" sz="2800" dirty="0" err="1"/>
              <a:t>market</a:t>
            </a:r>
            <a:r>
              <a:rPr lang="de-AT" sz="2800" dirty="0"/>
              <a:t>)</a:t>
            </a:r>
          </a:p>
          <a:p>
            <a:endParaRPr lang="de-AT" dirty="0"/>
          </a:p>
          <a:p>
            <a:endParaRPr lang="de-DE" dirty="0"/>
          </a:p>
        </p:txBody>
      </p:sp>
      <p:pic>
        <p:nvPicPr>
          <p:cNvPr id="4" name="Bild 3" descr="Q-Route-5-Sterne_hoc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548" y="2492756"/>
            <a:ext cx="755904" cy="100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89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2197100" y="457200"/>
            <a:ext cx="8229600" cy="1143000"/>
          </a:xfrm>
        </p:spPr>
        <p:txBody>
          <a:bodyPr/>
          <a:lstStyle/>
          <a:p>
            <a:r>
              <a:rPr lang="de-AT" sz="2800" b="1" dirty="0" err="1"/>
              <a:t>terms</a:t>
            </a:r>
            <a:r>
              <a:rPr lang="de-AT" sz="2800" b="1" dirty="0"/>
              <a:t> </a:t>
            </a:r>
            <a:r>
              <a:rPr lang="de-AT" sz="2800" b="1" dirty="0" err="1"/>
              <a:t>of</a:t>
            </a:r>
            <a:r>
              <a:rPr lang="de-AT" sz="2800" b="1" dirty="0"/>
              <a:t> </a:t>
            </a:r>
            <a:r>
              <a:rPr lang="de-AT" sz="2800" b="1" dirty="0" err="1"/>
              <a:t>reference</a:t>
            </a:r>
            <a:endParaRPr lang="de-DE" sz="2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sz="2800" dirty="0" err="1"/>
              <a:t>developement</a:t>
            </a:r>
            <a:r>
              <a:rPr lang="de-AT" sz="2800" dirty="0"/>
              <a:t>  due </a:t>
            </a:r>
            <a:r>
              <a:rPr lang="de-AT" sz="2800" dirty="0" err="1"/>
              <a:t>to</a:t>
            </a:r>
            <a:r>
              <a:rPr lang="de-AT" sz="2800" dirty="0"/>
              <a:t> </a:t>
            </a:r>
            <a:r>
              <a:rPr lang="de-AT" sz="2800" b="1" dirty="0" err="1"/>
              <a:t>segmentation</a:t>
            </a:r>
            <a:r>
              <a:rPr lang="de-AT" sz="2800" b="1" dirty="0"/>
              <a:t> </a:t>
            </a:r>
            <a:r>
              <a:rPr lang="de-AT" sz="2800" dirty="0" err="1"/>
              <a:t>compared</a:t>
            </a:r>
            <a:r>
              <a:rPr lang="de-AT" sz="2800" dirty="0"/>
              <a:t> </a:t>
            </a:r>
            <a:r>
              <a:rPr lang="de-AT" sz="2800" dirty="0" err="1"/>
              <a:t>to</a:t>
            </a:r>
            <a:r>
              <a:rPr lang="de-AT" sz="2800" dirty="0"/>
              <a:t> </a:t>
            </a:r>
            <a:r>
              <a:rPr lang="de-AT" sz="2800" dirty="0" err="1"/>
              <a:t>other</a:t>
            </a:r>
            <a:r>
              <a:rPr lang="de-AT" sz="2800" dirty="0"/>
              <a:t> </a:t>
            </a:r>
            <a:r>
              <a:rPr lang="de-AT" sz="2800" dirty="0" err="1"/>
              <a:t>cycling</a:t>
            </a:r>
            <a:r>
              <a:rPr lang="de-AT" sz="2800" dirty="0"/>
              <a:t> </a:t>
            </a:r>
            <a:r>
              <a:rPr lang="de-AT" sz="2800" dirty="0" err="1"/>
              <a:t>routes</a:t>
            </a:r>
            <a:r>
              <a:rPr lang="de-AT" sz="2800" dirty="0"/>
              <a:t> in Europe</a:t>
            </a:r>
          </a:p>
          <a:p>
            <a:r>
              <a:rPr lang="de-AT" sz="2800" b="1" dirty="0" err="1"/>
              <a:t>new</a:t>
            </a:r>
            <a:r>
              <a:rPr lang="de-AT" sz="2800" b="1" dirty="0"/>
              <a:t> </a:t>
            </a:r>
            <a:r>
              <a:rPr lang="de-AT" sz="2800" b="1" dirty="0" err="1"/>
              <a:t>staging</a:t>
            </a:r>
            <a:r>
              <a:rPr lang="de-AT" sz="2800" dirty="0"/>
              <a:t> </a:t>
            </a:r>
            <a:r>
              <a:rPr lang="de-AT" sz="2800" dirty="0" err="1"/>
              <a:t>of</a:t>
            </a:r>
            <a:r>
              <a:rPr lang="de-AT" sz="2800" dirty="0"/>
              <a:t> </a:t>
            </a:r>
            <a:r>
              <a:rPr lang="de-AT" sz="2800" dirty="0" err="1"/>
              <a:t>cycling</a:t>
            </a:r>
            <a:r>
              <a:rPr lang="de-AT" sz="2800" dirty="0"/>
              <a:t> route </a:t>
            </a:r>
            <a:r>
              <a:rPr lang="de-AT" sz="2800" dirty="0" err="1"/>
              <a:t>with</a:t>
            </a:r>
            <a:r>
              <a:rPr lang="de-AT" sz="2800" dirty="0"/>
              <a:t> </a:t>
            </a:r>
            <a:r>
              <a:rPr lang="de-AT" sz="2800" dirty="0" err="1"/>
              <a:t>developement</a:t>
            </a:r>
            <a:r>
              <a:rPr lang="de-AT" sz="2800" dirty="0"/>
              <a:t> </a:t>
            </a:r>
            <a:r>
              <a:rPr lang="de-AT" sz="2800" dirty="0" err="1"/>
              <a:t>of</a:t>
            </a:r>
            <a:r>
              <a:rPr lang="de-AT" sz="2800" dirty="0"/>
              <a:t> </a:t>
            </a:r>
            <a:r>
              <a:rPr lang="de-AT" sz="2800" dirty="0" err="1"/>
              <a:t>storytelling</a:t>
            </a:r>
            <a:r>
              <a:rPr lang="de-AT" sz="2800" dirty="0"/>
              <a:t> </a:t>
            </a:r>
            <a:r>
              <a:rPr lang="de-AT" sz="2800" dirty="0" err="1"/>
              <a:t>as</a:t>
            </a:r>
            <a:r>
              <a:rPr lang="de-AT" sz="2800" dirty="0"/>
              <a:t> a </a:t>
            </a:r>
            <a:r>
              <a:rPr lang="de-AT" sz="2800" dirty="0" err="1"/>
              <a:t>manual</a:t>
            </a:r>
            <a:r>
              <a:rPr lang="de-AT" sz="2800" dirty="0"/>
              <a:t> </a:t>
            </a:r>
            <a:r>
              <a:rPr lang="de-AT" sz="2800" dirty="0" err="1"/>
              <a:t>for</a:t>
            </a:r>
            <a:r>
              <a:rPr lang="de-AT" sz="2800" dirty="0"/>
              <a:t> </a:t>
            </a:r>
            <a:r>
              <a:rPr lang="de-AT" sz="2800" dirty="0" err="1"/>
              <a:t>further</a:t>
            </a:r>
            <a:r>
              <a:rPr lang="de-AT" sz="2800" dirty="0"/>
              <a:t> </a:t>
            </a:r>
            <a:r>
              <a:rPr lang="de-AT" sz="2800" dirty="0" err="1"/>
              <a:t>marketing</a:t>
            </a:r>
            <a:r>
              <a:rPr lang="de-AT" sz="2800" dirty="0"/>
              <a:t> </a:t>
            </a:r>
            <a:r>
              <a:rPr lang="de-AT" sz="2800" dirty="0" err="1"/>
              <a:t>activities</a:t>
            </a:r>
            <a:r>
              <a:rPr lang="de-AT" sz="2800" dirty="0"/>
              <a:t> </a:t>
            </a:r>
          </a:p>
          <a:p>
            <a:r>
              <a:rPr lang="de-AT" sz="2800" b="1" dirty="0" err="1"/>
              <a:t>increase</a:t>
            </a:r>
            <a:r>
              <a:rPr lang="de-AT" sz="2800" b="1" dirty="0"/>
              <a:t> </a:t>
            </a:r>
            <a:r>
              <a:rPr lang="de-AT" sz="2800" b="1" dirty="0" err="1"/>
              <a:t>of</a:t>
            </a:r>
            <a:r>
              <a:rPr lang="de-AT" sz="2800" b="1" dirty="0"/>
              <a:t> </a:t>
            </a:r>
            <a:r>
              <a:rPr lang="de-AT" sz="2800" b="1" dirty="0" err="1"/>
              <a:t>benefit</a:t>
            </a:r>
            <a:r>
              <a:rPr lang="de-AT" sz="2800" b="1" dirty="0"/>
              <a:t> </a:t>
            </a:r>
            <a:r>
              <a:rPr lang="de-AT" sz="2800" b="1" dirty="0" err="1"/>
              <a:t>for</a:t>
            </a:r>
            <a:r>
              <a:rPr lang="de-AT" sz="2800" dirty="0"/>
              <a:t> </a:t>
            </a:r>
            <a:r>
              <a:rPr lang="de-AT" sz="2800" dirty="0" err="1"/>
              <a:t>guest</a:t>
            </a:r>
            <a:r>
              <a:rPr lang="de-AT" sz="2800" dirty="0"/>
              <a:t>/</a:t>
            </a:r>
            <a:r>
              <a:rPr lang="de-AT" sz="2800" dirty="0" err="1"/>
              <a:t>cyclist</a:t>
            </a:r>
            <a:r>
              <a:rPr lang="de-AT" sz="2800" dirty="0"/>
              <a:t> </a:t>
            </a:r>
            <a:r>
              <a:rPr lang="de-AT" sz="2800" dirty="0" err="1"/>
              <a:t>and</a:t>
            </a:r>
            <a:r>
              <a:rPr lang="de-AT" sz="2800" dirty="0"/>
              <a:t> </a:t>
            </a:r>
            <a:r>
              <a:rPr lang="de-AT" sz="2800" dirty="0" err="1"/>
              <a:t>tourism</a:t>
            </a:r>
            <a:r>
              <a:rPr lang="de-AT" sz="2800" dirty="0"/>
              <a:t> in </a:t>
            </a:r>
            <a:r>
              <a:rPr lang="de-AT" sz="2800" dirty="0" err="1"/>
              <a:t>Carinthia</a:t>
            </a:r>
            <a:r>
              <a:rPr lang="de-AT" sz="2800" dirty="0"/>
              <a:t> </a:t>
            </a:r>
          </a:p>
          <a:p>
            <a:r>
              <a:rPr lang="de-AT" sz="2800" dirty="0" err="1"/>
              <a:t>activation</a:t>
            </a:r>
            <a:r>
              <a:rPr lang="de-AT" sz="2800" dirty="0"/>
              <a:t> </a:t>
            </a:r>
            <a:r>
              <a:rPr lang="de-AT" sz="2800" dirty="0" err="1"/>
              <a:t>of</a:t>
            </a:r>
            <a:r>
              <a:rPr lang="de-AT" sz="2800" dirty="0"/>
              <a:t> a </a:t>
            </a:r>
            <a:r>
              <a:rPr lang="de-AT" sz="2800" dirty="0" err="1"/>
              <a:t>new</a:t>
            </a:r>
            <a:r>
              <a:rPr lang="de-AT" sz="2800" dirty="0"/>
              <a:t> </a:t>
            </a:r>
            <a:r>
              <a:rPr lang="de-AT" sz="2800" dirty="0" err="1"/>
              <a:t>class</a:t>
            </a:r>
            <a:r>
              <a:rPr lang="de-AT" sz="2800" dirty="0"/>
              <a:t> </a:t>
            </a:r>
            <a:r>
              <a:rPr lang="de-AT" sz="2800" dirty="0" err="1"/>
              <a:t>of</a:t>
            </a:r>
            <a:r>
              <a:rPr lang="de-AT" sz="2800" dirty="0"/>
              <a:t> </a:t>
            </a:r>
            <a:r>
              <a:rPr lang="de-AT" sz="2800" dirty="0" err="1"/>
              <a:t>guests</a:t>
            </a:r>
            <a:endParaRPr lang="de-AT" sz="2800" dirty="0"/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856590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2975848" y="569931"/>
            <a:ext cx="8229600" cy="1143000"/>
          </a:xfrm>
        </p:spPr>
        <p:txBody>
          <a:bodyPr/>
          <a:lstStyle/>
          <a:p>
            <a:r>
              <a:rPr lang="de-DE" sz="2800" b="1" dirty="0" err="1"/>
              <a:t>steps</a:t>
            </a:r>
            <a:endParaRPr lang="de-DE" sz="2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intensive </a:t>
            </a:r>
            <a:r>
              <a:rPr lang="de-DE" sz="2000" dirty="0" err="1"/>
              <a:t>cooperation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partners</a:t>
            </a:r>
            <a:r>
              <a:rPr lang="de-DE" sz="2000" dirty="0"/>
              <a:t> in South Tirol, East Tirol, </a:t>
            </a:r>
            <a:r>
              <a:rPr lang="de-DE" sz="2000" dirty="0" err="1"/>
              <a:t>Slovenia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Croatia</a:t>
            </a:r>
            <a:r>
              <a:rPr lang="de-DE" sz="2000" dirty="0"/>
              <a:t> </a:t>
            </a:r>
          </a:p>
          <a:p>
            <a:r>
              <a:rPr lang="de-DE" sz="2000" dirty="0" err="1"/>
              <a:t>common</a:t>
            </a:r>
            <a:r>
              <a:rPr lang="de-DE" sz="2000" dirty="0"/>
              <a:t> </a:t>
            </a:r>
            <a:r>
              <a:rPr lang="de-DE" sz="2000" dirty="0" err="1"/>
              <a:t>marketing</a:t>
            </a:r>
            <a:r>
              <a:rPr lang="de-DE" sz="2000" dirty="0"/>
              <a:t> </a:t>
            </a:r>
            <a:r>
              <a:rPr lang="de-DE" sz="2000" dirty="0" err="1"/>
              <a:t>strategy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those</a:t>
            </a:r>
            <a:r>
              <a:rPr lang="de-DE" sz="2000" dirty="0"/>
              <a:t> 5 </a:t>
            </a:r>
            <a:r>
              <a:rPr lang="de-DE" sz="2000" dirty="0" err="1"/>
              <a:t>partners</a:t>
            </a:r>
            <a:r>
              <a:rPr lang="de-DE" sz="2000" dirty="0"/>
              <a:t> in </a:t>
            </a:r>
            <a:r>
              <a:rPr lang="de-DE" sz="2000" dirty="0" err="1"/>
              <a:t>future</a:t>
            </a:r>
            <a:endParaRPr lang="de-DE" sz="2000" dirty="0"/>
          </a:p>
          <a:p>
            <a:r>
              <a:rPr lang="de-DE" sz="2000" dirty="0" err="1"/>
              <a:t>expansion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cycling</a:t>
            </a:r>
            <a:r>
              <a:rPr lang="de-DE" sz="2000" dirty="0"/>
              <a:t> route in </a:t>
            </a:r>
            <a:r>
              <a:rPr lang="de-DE" sz="2000" dirty="0" err="1"/>
              <a:t>Slovenia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Croatia</a:t>
            </a:r>
            <a:r>
              <a:rPr lang="de-DE" sz="2000" dirty="0"/>
              <a:t> `</a:t>
            </a:r>
            <a:r>
              <a:rPr lang="de-DE" sz="2000" dirty="0" err="1"/>
              <a:t>till</a:t>
            </a:r>
            <a:r>
              <a:rPr lang="de-DE" sz="2000" dirty="0"/>
              <a:t> 2020</a:t>
            </a:r>
          </a:p>
          <a:p>
            <a:r>
              <a:rPr lang="de-DE" sz="2000" dirty="0" err="1"/>
              <a:t>extention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route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actual</a:t>
            </a:r>
            <a:r>
              <a:rPr lang="de-DE" sz="2000" dirty="0"/>
              <a:t> 320km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more</a:t>
            </a:r>
            <a:r>
              <a:rPr lang="de-DE" sz="2000" dirty="0"/>
              <a:t> </a:t>
            </a:r>
            <a:r>
              <a:rPr lang="de-DE" sz="2000" dirty="0" err="1"/>
              <a:t>than</a:t>
            </a:r>
            <a:r>
              <a:rPr lang="de-DE" sz="2000" dirty="0"/>
              <a:t> 530km in </a:t>
            </a:r>
            <a:r>
              <a:rPr lang="de-DE" sz="2000" dirty="0" err="1"/>
              <a:t>future</a:t>
            </a:r>
            <a:endParaRPr lang="de-DE" sz="2000" dirty="0"/>
          </a:p>
          <a:p>
            <a:r>
              <a:rPr lang="de-DE" sz="2000" dirty="0" err="1"/>
              <a:t>much</a:t>
            </a:r>
            <a:r>
              <a:rPr lang="de-DE" sz="2000" dirty="0"/>
              <a:t> </a:t>
            </a:r>
            <a:r>
              <a:rPr lang="de-DE" sz="2000" dirty="0" err="1"/>
              <a:t>better</a:t>
            </a:r>
            <a:r>
              <a:rPr lang="de-DE" sz="2000" dirty="0"/>
              <a:t> </a:t>
            </a:r>
            <a:r>
              <a:rPr lang="de-DE" sz="2000" dirty="0" err="1"/>
              <a:t>integration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different </a:t>
            </a:r>
            <a:r>
              <a:rPr lang="de-DE" sz="2000" dirty="0" err="1"/>
              <a:t>POI`s</a:t>
            </a:r>
            <a:r>
              <a:rPr lang="de-DE" sz="2000" dirty="0"/>
              <a:t> </a:t>
            </a:r>
            <a:r>
              <a:rPr lang="de-DE" sz="2000" dirty="0" err="1"/>
              <a:t>alongside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river</a:t>
            </a:r>
            <a:r>
              <a:rPr lang="de-DE" sz="2000" dirty="0"/>
              <a:t> </a:t>
            </a:r>
            <a:r>
              <a:rPr lang="de-DE" sz="2000" dirty="0" err="1"/>
              <a:t>Drava</a:t>
            </a:r>
            <a:endParaRPr lang="de-DE" sz="2000" dirty="0"/>
          </a:p>
          <a:p>
            <a:r>
              <a:rPr lang="de-DE" sz="2000" dirty="0"/>
              <a:t>intensive </a:t>
            </a:r>
            <a:r>
              <a:rPr lang="de-DE" sz="2000" dirty="0" err="1"/>
              <a:t>connection</a:t>
            </a:r>
            <a:r>
              <a:rPr lang="de-DE" sz="2000" dirty="0"/>
              <a:t> </a:t>
            </a:r>
            <a:r>
              <a:rPr lang="de-DE" sz="2000" dirty="0" err="1"/>
              <a:t>between</a:t>
            </a:r>
            <a:r>
              <a:rPr lang="de-DE" sz="2000" dirty="0"/>
              <a:t> </a:t>
            </a:r>
            <a:r>
              <a:rPr lang="de-DE" sz="2000" dirty="0" err="1"/>
              <a:t>Drava</a:t>
            </a:r>
            <a:r>
              <a:rPr lang="de-DE" sz="2000" dirty="0"/>
              <a:t> </a:t>
            </a:r>
            <a:r>
              <a:rPr lang="de-DE" sz="2000" dirty="0" err="1"/>
              <a:t>cycling</a:t>
            </a:r>
            <a:r>
              <a:rPr lang="de-DE" sz="2000" dirty="0"/>
              <a:t> route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well</a:t>
            </a:r>
            <a:r>
              <a:rPr lang="de-DE" sz="2000" dirty="0"/>
              <a:t> </a:t>
            </a:r>
            <a:r>
              <a:rPr lang="de-DE" sz="2000" dirty="0" err="1"/>
              <a:t>known</a:t>
            </a:r>
            <a:r>
              <a:rPr lang="de-DE" sz="2000" dirty="0"/>
              <a:t> </a:t>
            </a:r>
            <a:r>
              <a:rPr lang="de-DE" sz="2000" dirty="0" err="1"/>
              <a:t>Carinthian</a:t>
            </a:r>
            <a:r>
              <a:rPr lang="de-DE" sz="2000" dirty="0"/>
              <a:t> </a:t>
            </a:r>
            <a:r>
              <a:rPr lang="de-DE" sz="2000" dirty="0" err="1"/>
              <a:t>lakes</a:t>
            </a:r>
            <a:endParaRPr lang="de-DE" sz="2000" dirty="0"/>
          </a:p>
          <a:p>
            <a:r>
              <a:rPr lang="de-DE" sz="2000" dirty="0"/>
              <a:t> </a:t>
            </a:r>
            <a:r>
              <a:rPr lang="de-DE" sz="2000" dirty="0" err="1"/>
              <a:t>common</a:t>
            </a:r>
            <a:r>
              <a:rPr lang="de-DE" sz="2000" dirty="0"/>
              <a:t> </a:t>
            </a:r>
            <a:r>
              <a:rPr lang="de-DE" sz="2000" dirty="0" err="1"/>
              <a:t>corporate</a:t>
            </a:r>
            <a:r>
              <a:rPr lang="de-DE" sz="2000" dirty="0"/>
              <a:t> design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resting</a:t>
            </a:r>
            <a:r>
              <a:rPr lang="de-DE" sz="2000" dirty="0"/>
              <a:t> </a:t>
            </a:r>
            <a:r>
              <a:rPr lang="de-DE" sz="2000" dirty="0" err="1"/>
              <a:t>areas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information</a:t>
            </a:r>
            <a:r>
              <a:rPr lang="de-DE" sz="2000" dirty="0"/>
              <a:t> </a:t>
            </a:r>
            <a:r>
              <a:rPr lang="de-DE" sz="2000" dirty="0" err="1"/>
              <a:t>points</a:t>
            </a:r>
            <a:r>
              <a:rPr lang="de-DE" sz="2000" dirty="0"/>
              <a:t> in </a:t>
            </a:r>
            <a:r>
              <a:rPr lang="de-DE" sz="2000" dirty="0" err="1"/>
              <a:t>Italy</a:t>
            </a:r>
            <a:r>
              <a:rPr lang="de-DE" sz="2000" dirty="0"/>
              <a:t>, Austria, </a:t>
            </a:r>
            <a:r>
              <a:rPr lang="de-DE" sz="2000" dirty="0" err="1"/>
              <a:t>Slovenia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Croatia</a:t>
            </a:r>
            <a:endParaRPr lang="de-DE" sz="2000" dirty="0"/>
          </a:p>
          <a:p>
            <a:r>
              <a:rPr lang="de-DE" sz="2000" dirty="0" err="1"/>
              <a:t>minimum</a:t>
            </a:r>
            <a:r>
              <a:rPr lang="de-DE" sz="2000" dirty="0"/>
              <a:t> 4 </a:t>
            </a:r>
            <a:r>
              <a:rPr lang="de-DE" sz="2000" dirty="0" err="1"/>
              <a:t>new</a:t>
            </a:r>
            <a:r>
              <a:rPr lang="de-DE" sz="2000" dirty="0"/>
              <a:t> </a:t>
            </a:r>
            <a:r>
              <a:rPr lang="de-DE" sz="2000" dirty="0" err="1"/>
              <a:t>resting</a:t>
            </a:r>
            <a:r>
              <a:rPr lang="de-DE" sz="2000" dirty="0"/>
              <a:t> </a:t>
            </a:r>
            <a:r>
              <a:rPr lang="de-DE" sz="2000" dirty="0" err="1"/>
              <a:t>areas</a:t>
            </a:r>
            <a:r>
              <a:rPr lang="de-DE" sz="2000" dirty="0"/>
              <a:t> in </a:t>
            </a:r>
            <a:r>
              <a:rPr lang="de-DE" sz="2000" dirty="0" err="1"/>
              <a:t>Carinthia</a:t>
            </a:r>
            <a:r>
              <a:rPr lang="de-DE" sz="2000" dirty="0"/>
              <a:t> </a:t>
            </a:r>
            <a:r>
              <a:rPr lang="de-DE" sz="2000" dirty="0" err="1"/>
              <a:t>during</a:t>
            </a:r>
            <a:r>
              <a:rPr lang="de-DE" sz="2000" dirty="0"/>
              <a:t> </a:t>
            </a:r>
            <a:r>
              <a:rPr lang="de-DE" sz="2000" dirty="0" err="1"/>
              <a:t>next</a:t>
            </a:r>
            <a:r>
              <a:rPr lang="de-DE" sz="2000" dirty="0"/>
              <a:t> 3 </a:t>
            </a:r>
            <a:r>
              <a:rPr lang="de-DE" sz="2000" dirty="0" err="1"/>
              <a:t>years</a:t>
            </a:r>
            <a:endParaRPr lang="de-DE" sz="2000" dirty="0"/>
          </a:p>
          <a:p>
            <a:endParaRPr lang="de-AT" sz="1800" dirty="0"/>
          </a:p>
          <a:p>
            <a:pPr lvl="1">
              <a:buFont typeface="Wingdings" charset="2"/>
              <a:buChar char="ü"/>
            </a:pPr>
            <a:endParaRPr lang="de-AT" sz="2400" dirty="0"/>
          </a:p>
          <a:p>
            <a:pPr>
              <a:buFont typeface="Wingdings" charset="2"/>
              <a:buChar char="ü"/>
            </a:pPr>
            <a:endParaRPr lang="de-DE" sz="2800" dirty="0"/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706146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6E382A4-3BF1-B04E-ADA5-35AB0E863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13" y="2696291"/>
            <a:ext cx="8229600" cy="1143000"/>
          </a:xfrm>
        </p:spPr>
        <p:txBody>
          <a:bodyPr/>
          <a:lstStyle/>
          <a:p>
            <a:r>
              <a:rPr lang="de-DE" b="1" u="sng" dirty="0" err="1"/>
              <a:t>Thanks</a:t>
            </a:r>
            <a:r>
              <a:rPr lang="de-DE" b="1" u="sng" dirty="0"/>
              <a:t> a </a:t>
            </a:r>
            <a:r>
              <a:rPr lang="de-DE" b="1" u="sng" dirty="0" err="1"/>
              <a:t>lot</a:t>
            </a:r>
            <a:r>
              <a:rPr lang="de-DE" b="1" u="sng" dirty="0"/>
              <a:t> </a:t>
            </a:r>
            <a:r>
              <a:rPr lang="de-DE" b="1" u="sng" dirty="0" err="1"/>
              <a:t>for</a:t>
            </a:r>
            <a:r>
              <a:rPr lang="de-DE" b="1" u="sng" dirty="0"/>
              <a:t> </a:t>
            </a:r>
            <a:r>
              <a:rPr lang="de-DE" b="1" u="sng" dirty="0" err="1"/>
              <a:t>your</a:t>
            </a:r>
            <a:r>
              <a:rPr lang="de-DE" b="1" u="sng" dirty="0"/>
              <a:t> </a:t>
            </a:r>
            <a:r>
              <a:rPr lang="de-DE" b="1" u="sng" dirty="0" err="1"/>
              <a:t>attention</a:t>
            </a:r>
            <a:endParaRPr lang="de-DE" b="1" u="sng" dirty="0"/>
          </a:p>
        </p:txBody>
      </p:sp>
    </p:spTree>
    <p:extLst>
      <p:ext uri="{BB962C8B-B14F-4D97-AF65-F5344CB8AC3E}">
        <p14:creationId xmlns:p14="http://schemas.microsoft.com/office/powerpoint/2010/main" val="2022907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320800" y="2235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-2609334" y="358776"/>
            <a:ext cx="8229600" cy="1143000"/>
          </a:xfrm>
        </p:spPr>
        <p:txBody>
          <a:bodyPr/>
          <a:lstStyle/>
          <a:p>
            <a:r>
              <a:rPr lang="de-AT" sz="4000" b="1" dirty="0"/>
              <a:t>Facts</a:t>
            </a:r>
            <a:endParaRPr lang="de-DE" sz="4000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457200" y="1401001"/>
            <a:ext cx="8229600" cy="4361688"/>
          </a:xfrm>
        </p:spPr>
        <p:txBody>
          <a:bodyPr/>
          <a:lstStyle/>
          <a:p>
            <a:r>
              <a:rPr lang="de-AT" sz="2000" dirty="0" err="1"/>
              <a:t>from</a:t>
            </a:r>
            <a:r>
              <a:rPr lang="de-AT" sz="2000" dirty="0"/>
              <a:t> </a:t>
            </a:r>
            <a:r>
              <a:rPr lang="de-AT" sz="2000" b="1" dirty="0" err="1"/>
              <a:t>Toblach</a:t>
            </a:r>
            <a:r>
              <a:rPr lang="de-AT" sz="2000" dirty="0"/>
              <a:t> (ITA) </a:t>
            </a:r>
            <a:r>
              <a:rPr lang="de-AT" sz="2000" dirty="0" err="1"/>
              <a:t>to</a:t>
            </a:r>
            <a:r>
              <a:rPr lang="de-AT" sz="2000" dirty="0"/>
              <a:t> </a:t>
            </a:r>
            <a:r>
              <a:rPr lang="de-AT" sz="2000" b="1" dirty="0" err="1"/>
              <a:t>Legrad</a:t>
            </a:r>
            <a:r>
              <a:rPr lang="de-AT" sz="2000" dirty="0"/>
              <a:t> (CRO), ca. </a:t>
            </a:r>
            <a:r>
              <a:rPr lang="de-AT" sz="2000" b="1" dirty="0"/>
              <a:t>515 km</a:t>
            </a:r>
            <a:r>
              <a:rPr lang="de-AT" sz="2000" dirty="0"/>
              <a:t>, 1500 m↑, 2800m↓</a:t>
            </a:r>
          </a:p>
          <a:p>
            <a:pPr>
              <a:buFont typeface="Arial" pitchFamily="34" charset="0"/>
              <a:buChar char="•"/>
            </a:pPr>
            <a:r>
              <a:rPr lang="de-AT" sz="2000" dirty="0"/>
              <a:t> </a:t>
            </a:r>
            <a:r>
              <a:rPr lang="de-AT" sz="2000" dirty="0" err="1"/>
              <a:t>continuously</a:t>
            </a:r>
            <a:r>
              <a:rPr lang="de-AT" sz="2000" dirty="0"/>
              <a:t> </a:t>
            </a:r>
            <a:r>
              <a:rPr lang="de-AT" sz="2000" dirty="0" err="1"/>
              <a:t>signposted</a:t>
            </a:r>
            <a:r>
              <a:rPr lang="de-AT" sz="2000" dirty="0"/>
              <a:t> (</a:t>
            </a:r>
            <a:r>
              <a:rPr lang="de-AT" sz="2000" dirty="0" err="1"/>
              <a:t>as</a:t>
            </a:r>
            <a:r>
              <a:rPr lang="de-AT" sz="2000" dirty="0"/>
              <a:t> </a:t>
            </a:r>
            <a:r>
              <a:rPr lang="de-AT" sz="2000" b="1" dirty="0"/>
              <a:t>R1</a:t>
            </a:r>
            <a:r>
              <a:rPr lang="de-AT" sz="2000" dirty="0"/>
              <a:t> in Tirol </a:t>
            </a:r>
            <a:r>
              <a:rPr lang="de-AT" sz="2000" dirty="0" err="1"/>
              <a:t>and</a:t>
            </a:r>
            <a:r>
              <a:rPr lang="de-AT" sz="2000" dirty="0"/>
              <a:t> </a:t>
            </a:r>
            <a:r>
              <a:rPr lang="de-AT" sz="2000" dirty="0" err="1"/>
              <a:t>Carinthia</a:t>
            </a:r>
            <a:r>
              <a:rPr lang="de-AT" sz="2000" dirty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de-AT" sz="2000" dirty="0"/>
              <a:t> </a:t>
            </a:r>
            <a:r>
              <a:rPr lang="de-AT" sz="2000" dirty="0" err="1"/>
              <a:t>mostly</a:t>
            </a:r>
            <a:r>
              <a:rPr lang="de-AT" sz="2000" dirty="0"/>
              <a:t> </a:t>
            </a:r>
            <a:r>
              <a:rPr lang="de-AT" sz="2000" dirty="0" err="1"/>
              <a:t>alongside</a:t>
            </a:r>
            <a:r>
              <a:rPr lang="de-AT" sz="2000" dirty="0"/>
              <a:t> </a:t>
            </a:r>
            <a:r>
              <a:rPr lang="de-AT" sz="2000" dirty="0" err="1"/>
              <a:t>the</a:t>
            </a:r>
            <a:r>
              <a:rPr lang="de-AT" sz="2000" dirty="0"/>
              <a:t> </a:t>
            </a:r>
            <a:r>
              <a:rPr lang="de-AT" sz="2000" dirty="0" err="1"/>
              <a:t>riverbank</a:t>
            </a:r>
            <a:r>
              <a:rPr lang="de-AT" sz="2000" dirty="0"/>
              <a:t> </a:t>
            </a:r>
            <a:r>
              <a:rPr lang="de-AT" sz="2000" dirty="0" err="1"/>
              <a:t>of</a:t>
            </a:r>
            <a:r>
              <a:rPr lang="de-AT" sz="2000" dirty="0"/>
              <a:t> </a:t>
            </a:r>
            <a:r>
              <a:rPr lang="de-AT" sz="2000" dirty="0" err="1"/>
              <a:t>river</a:t>
            </a:r>
            <a:r>
              <a:rPr lang="de-AT" sz="2000" dirty="0"/>
              <a:t> </a:t>
            </a:r>
            <a:r>
              <a:rPr lang="de-AT" sz="2000" dirty="0" err="1"/>
              <a:t>Drava</a:t>
            </a:r>
            <a:endParaRPr lang="de-AT" sz="2000" dirty="0"/>
          </a:p>
          <a:p>
            <a:pPr>
              <a:buFont typeface="Arial" pitchFamily="34" charset="0"/>
              <a:buChar char="•"/>
            </a:pPr>
            <a:r>
              <a:rPr lang="de-AT" sz="2000" dirty="0"/>
              <a:t> </a:t>
            </a:r>
            <a:r>
              <a:rPr lang="de-AT" sz="2000" dirty="0" err="1"/>
              <a:t>mostly</a:t>
            </a:r>
            <a:r>
              <a:rPr lang="de-AT" sz="2000" dirty="0"/>
              <a:t> </a:t>
            </a:r>
            <a:r>
              <a:rPr lang="de-AT" sz="2000" dirty="0" err="1"/>
              <a:t>perfect</a:t>
            </a:r>
            <a:r>
              <a:rPr lang="de-AT" sz="2000" dirty="0"/>
              <a:t> </a:t>
            </a:r>
            <a:r>
              <a:rPr lang="de-AT" sz="2000" dirty="0" err="1"/>
              <a:t>developed</a:t>
            </a:r>
            <a:r>
              <a:rPr lang="de-AT" sz="2000" dirty="0"/>
              <a:t>(</a:t>
            </a:r>
            <a:r>
              <a:rPr lang="de-AT" sz="2000" dirty="0" err="1"/>
              <a:t>asphalt</a:t>
            </a:r>
            <a:r>
              <a:rPr lang="de-AT" sz="2000" dirty="0"/>
              <a:t> </a:t>
            </a:r>
            <a:r>
              <a:rPr lang="de-AT" sz="2000" dirty="0" err="1"/>
              <a:t>or</a:t>
            </a:r>
            <a:r>
              <a:rPr lang="de-AT" sz="2000" dirty="0"/>
              <a:t> </a:t>
            </a:r>
            <a:r>
              <a:rPr lang="de-AT" sz="2000" dirty="0" err="1"/>
              <a:t>macadam</a:t>
            </a:r>
            <a:r>
              <a:rPr lang="de-AT" sz="2000" dirty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de-AT" sz="2000" dirty="0"/>
              <a:t> ideal </a:t>
            </a:r>
            <a:r>
              <a:rPr lang="de-AT" sz="2000" dirty="0" err="1"/>
              <a:t>for</a:t>
            </a:r>
            <a:r>
              <a:rPr lang="de-AT" sz="2000" dirty="0"/>
              <a:t> </a:t>
            </a:r>
            <a:r>
              <a:rPr lang="de-AT" sz="2000" dirty="0" err="1"/>
              <a:t>trekkingbikes</a:t>
            </a:r>
            <a:r>
              <a:rPr lang="de-AT" sz="2000" dirty="0"/>
              <a:t> / E-Bikes</a:t>
            </a:r>
          </a:p>
          <a:p>
            <a:pPr>
              <a:buFont typeface="Arial" pitchFamily="34" charset="0"/>
              <a:buChar char="•"/>
            </a:pPr>
            <a:r>
              <a:rPr lang="de-AT" sz="2000" dirty="0"/>
              <a:t> </a:t>
            </a:r>
            <a:r>
              <a:rPr lang="de-AT" sz="2000" dirty="0" err="1"/>
              <a:t>perfect</a:t>
            </a:r>
            <a:r>
              <a:rPr lang="de-AT" sz="2000" dirty="0"/>
              <a:t> </a:t>
            </a:r>
            <a:r>
              <a:rPr lang="de-AT" sz="2000" dirty="0" err="1"/>
              <a:t>for</a:t>
            </a:r>
            <a:r>
              <a:rPr lang="de-AT" sz="2000" dirty="0"/>
              <a:t> </a:t>
            </a:r>
            <a:r>
              <a:rPr lang="de-AT" sz="2000" dirty="0" err="1"/>
              <a:t>casual</a:t>
            </a:r>
            <a:r>
              <a:rPr lang="de-AT" sz="2000" dirty="0"/>
              <a:t> </a:t>
            </a:r>
            <a:r>
              <a:rPr lang="de-AT" sz="2000" dirty="0" err="1"/>
              <a:t>cyclists</a:t>
            </a:r>
            <a:r>
              <a:rPr lang="de-AT" sz="2000" dirty="0"/>
              <a:t> </a:t>
            </a:r>
            <a:r>
              <a:rPr lang="de-AT" sz="2000" dirty="0" err="1"/>
              <a:t>and</a:t>
            </a:r>
            <a:r>
              <a:rPr lang="de-AT" sz="2000" dirty="0"/>
              <a:t> </a:t>
            </a:r>
            <a:r>
              <a:rPr lang="de-AT" sz="2000" dirty="0" err="1"/>
              <a:t>families</a:t>
            </a:r>
            <a:endParaRPr lang="de-AT" sz="2000" dirty="0"/>
          </a:p>
          <a:p>
            <a:pPr>
              <a:buFont typeface="Arial" pitchFamily="34" charset="0"/>
              <a:buChar char="•"/>
            </a:pPr>
            <a:r>
              <a:rPr lang="de-AT" sz="2000" dirty="0"/>
              <a:t> </a:t>
            </a:r>
            <a:r>
              <a:rPr lang="de-AT" sz="2000" dirty="0" err="1"/>
              <a:t>many</a:t>
            </a:r>
            <a:r>
              <a:rPr lang="de-AT" sz="2000" dirty="0"/>
              <a:t> POI</a:t>
            </a:r>
            <a:r>
              <a:rPr lang="de-DE" sz="2000" dirty="0"/>
              <a:t>`s </a:t>
            </a:r>
            <a:r>
              <a:rPr lang="de-AT" sz="2000" dirty="0"/>
              <a:t>&amp; </a:t>
            </a:r>
            <a:r>
              <a:rPr lang="de-AT" sz="2000" dirty="0" err="1"/>
              <a:t>lakes</a:t>
            </a:r>
            <a:r>
              <a:rPr lang="de-AT" sz="2000" dirty="0"/>
              <a:t> </a:t>
            </a:r>
            <a:r>
              <a:rPr lang="de-AT" sz="2000" dirty="0" err="1"/>
              <a:t>close</a:t>
            </a:r>
            <a:r>
              <a:rPr lang="de-AT" sz="2000" dirty="0"/>
              <a:t> </a:t>
            </a:r>
            <a:r>
              <a:rPr lang="de-AT" sz="2000" dirty="0" err="1"/>
              <a:t>to</a:t>
            </a:r>
            <a:r>
              <a:rPr lang="de-AT" sz="2000" dirty="0"/>
              <a:t> </a:t>
            </a:r>
            <a:r>
              <a:rPr lang="de-AT" sz="2000" dirty="0" err="1"/>
              <a:t>the</a:t>
            </a:r>
            <a:r>
              <a:rPr lang="de-AT" sz="2000" dirty="0"/>
              <a:t>  </a:t>
            </a:r>
            <a:r>
              <a:rPr lang="de-AT" sz="2000" dirty="0" err="1"/>
              <a:t>cycling</a:t>
            </a:r>
            <a:r>
              <a:rPr lang="de-AT" sz="2000" dirty="0"/>
              <a:t> </a:t>
            </a:r>
            <a:r>
              <a:rPr lang="de-AT" sz="2000" dirty="0" err="1"/>
              <a:t>path</a:t>
            </a:r>
            <a:endParaRPr lang="de-AT" sz="2000" dirty="0"/>
          </a:p>
          <a:p>
            <a:endParaRPr lang="de-DE" dirty="0"/>
          </a:p>
        </p:txBody>
      </p:sp>
      <p:pic>
        <p:nvPicPr>
          <p:cNvPr id="12" name="Bild 11" descr="Q-Route-5-Ster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126163"/>
            <a:ext cx="1063752" cy="55761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DEA7F3E-0059-4F43-9261-373F752698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800" y="4139457"/>
            <a:ext cx="5884672" cy="198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36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95276"/>
            <a:ext cx="8229600" cy="1143000"/>
          </a:xfrm>
        </p:spPr>
        <p:txBody>
          <a:bodyPr/>
          <a:lstStyle/>
          <a:p>
            <a:pPr algn="l"/>
            <a:r>
              <a:rPr lang="de-DE" sz="4000" b="1" dirty="0" err="1"/>
              <a:t>Drauradweg</a:t>
            </a:r>
            <a:r>
              <a:rPr lang="de-DE" sz="4000" b="1" dirty="0"/>
              <a:t> – </a:t>
            </a:r>
            <a:br>
              <a:rPr lang="de-DE" sz="4000" b="1" dirty="0"/>
            </a:br>
            <a:r>
              <a:rPr lang="de-DE" sz="4000" b="1" dirty="0" err="1"/>
              <a:t>historical</a:t>
            </a:r>
            <a:r>
              <a:rPr lang="de-DE" sz="4000" b="1" dirty="0"/>
              <a:t> </a:t>
            </a:r>
            <a:r>
              <a:rPr lang="de-DE" sz="4000" b="1" dirty="0" err="1"/>
              <a:t>development</a:t>
            </a: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dirty="0" err="1"/>
              <a:t>during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b="1" dirty="0"/>
              <a:t>`80</a:t>
            </a:r>
            <a:r>
              <a:rPr lang="de-DE" sz="2800" dirty="0"/>
              <a:t> </a:t>
            </a:r>
            <a:r>
              <a:rPr lang="de-DE" sz="2800" dirty="0" err="1"/>
              <a:t>build</a:t>
            </a:r>
            <a:r>
              <a:rPr lang="de-DE" sz="2800" dirty="0"/>
              <a:t> in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course</a:t>
            </a:r>
            <a:r>
              <a:rPr lang="de-DE" sz="2800" dirty="0"/>
              <a:t> </a:t>
            </a:r>
            <a:r>
              <a:rPr lang="de-DE" sz="2800" dirty="0" err="1"/>
              <a:t>hydroelectric</a:t>
            </a:r>
            <a:r>
              <a:rPr lang="de-DE" sz="2800" dirty="0"/>
              <a:t> power </a:t>
            </a:r>
            <a:r>
              <a:rPr lang="de-DE" sz="2800" dirty="0" err="1"/>
              <a:t>stations</a:t>
            </a:r>
            <a:r>
              <a:rPr lang="de-DE" sz="2800" dirty="0"/>
              <a:t> </a:t>
            </a:r>
            <a:r>
              <a:rPr lang="de-DE" sz="2800" dirty="0" err="1"/>
              <a:t>development</a:t>
            </a:r>
            <a:r>
              <a:rPr lang="de-DE" sz="2800" dirty="0"/>
              <a:t> </a:t>
            </a:r>
            <a:r>
              <a:rPr lang="de-DE" sz="2800" b="1" dirty="0"/>
              <a:t>(ÖDK)</a:t>
            </a:r>
          </a:p>
          <a:p>
            <a:r>
              <a:rPr lang="de-DE" sz="2800" dirty="0" err="1"/>
              <a:t>today`s</a:t>
            </a:r>
            <a:r>
              <a:rPr lang="de-DE" sz="2800" dirty="0"/>
              <a:t> </a:t>
            </a:r>
            <a:r>
              <a:rPr lang="de-DE" sz="2800" dirty="0" err="1"/>
              <a:t>cycling</a:t>
            </a:r>
            <a:r>
              <a:rPr lang="de-DE" sz="2800" dirty="0"/>
              <a:t> </a:t>
            </a:r>
            <a:r>
              <a:rPr lang="de-DE" sz="2800" dirty="0" err="1"/>
              <a:t>path</a:t>
            </a:r>
            <a:r>
              <a:rPr lang="de-DE" sz="2800" dirty="0"/>
              <a:t> was </a:t>
            </a:r>
            <a:r>
              <a:rPr lang="de-DE" sz="2800" dirty="0" err="1"/>
              <a:t>originally</a:t>
            </a:r>
            <a:r>
              <a:rPr lang="de-DE" sz="2800" dirty="0"/>
              <a:t> </a:t>
            </a:r>
            <a:r>
              <a:rPr lang="de-DE" sz="2800" dirty="0" err="1"/>
              <a:t>built</a:t>
            </a:r>
            <a:r>
              <a:rPr lang="de-DE" sz="2800" dirty="0"/>
              <a:t> </a:t>
            </a:r>
            <a:r>
              <a:rPr lang="de-DE" sz="2800" dirty="0" err="1"/>
              <a:t>as</a:t>
            </a:r>
            <a:r>
              <a:rPr lang="de-DE" sz="2800" dirty="0"/>
              <a:t> </a:t>
            </a:r>
            <a:r>
              <a:rPr lang="de-DE" sz="2800" dirty="0" err="1"/>
              <a:t>access</a:t>
            </a:r>
            <a:r>
              <a:rPr lang="de-DE" sz="2800" dirty="0"/>
              <a:t>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/>
              <a:t>exit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construction</a:t>
            </a:r>
            <a:r>
              <a:rPr lang="de-DE" sz="2800" dirty="0"/>
              <a:t> </a:t>
            </a:r>
            <a:r>
              <a:rPr lang="de-DE" sz="2800" dirty="0" err="1"/>
              <a:t>area</a:t>
            </a:r>
            <a:endParaRPr lang="de-DE" sz="2800" dirty="0"/>
          </a:p>
          <a:p>
            <a:r>
              <a:rPr lang="de-DE" sz="2800" dirty="0" err="1"/>
              <a:t>first</a:t>
            </a:r>
            <a:r>
              <a:rPr lang="de-DE" sz="2800" dirty="0"/>
              <a:t> </a:t>
            </a:r>
            <a:r>
              <a:rPr lang="de-DE" sz="2800" dirty="0" err="1"/>
              <a:t>section</a:t>
            </a:r>
            <a:r>
              <a:rPr lang="de-DE" sz="2800" dirty="0"/>
              <a:t>: Spittal – Völkermarkt (1990 </a:t>
            </a:r>
            <a:r>
              <a:rPr lang="de-DE" sz="2800" dirty="0" err="1"/>
              <a:t>marked</a:t>
            </a:r>
            <a:r>
              <a:rPr lang="de-DE" sz="2800" dirty="0"/>
              <a:t> </a:t>
            </a:r>
            <a:r>
              <a:rPr lang="de-DE" sz="2800" dirty="0" err="1"/>
              <a:t>as</a:t>
            </a:r>
            <a:r>
              <a:rPr lang="de-DE" sz="2800" dirty="0"/>
              <a:t> R1)</a:t>
            </a:r>
          </a:p>
          <a:p>
            <a:r>
              <a:rPr lang="de-DE" sz="2800" dirty="0" err="1"/>
              <a:t>Interreg</a:t>
            </a:r>
            <a:r>
              <a:rPr lang="de-DE" sz="2800" dirty="0"/>
              <a:t> </a:t>
            </a:r>
            <a:r>
              <a:rPr lang="de-DE" sz="2800" dirty="0" err="1"/>
              <a:t>project</a:t>
            </a:r>
            <a:r>
              <a:rPr lang="de-DE" sz="2800" dirty="0"/>
              <a:t> 2005 – 2008: </a:t>
            </a:r>
            <a:r>
              <a:rPr lang="de-DE" sz="2800" dirty="0" err="1"/>
              <a:t>bigger</a:t>
            </a:r>
            <a:r>
              <a:rPr lang="de-DE" sz="2800" dirty="0"/>
              <a:t> </a:t>
            </a:r>
            <a:r>
              <a:rPr lang="de-DE" sz="2800" dirty="0" err="1"/>
              <a:t>investment</a:t>
            </a:r>
            <a:r>
              <a:rPr lang="de-DE" sz="2800" dirty="0"/>
              <a:t> in </a:t>
            </a:r>
            <a:r>
              <a:rPr lang="de-DE" sz="2800" dirty="0" err="1"/>
              <a:t>infrastucture</a:t>
            </a:r>
            <a:r>
              <a:rPr lang="de-DE" sz="2800" dirty="0"/>
              <a:t> like </a:t>
            </a:r>
            <a:r>
              <a:rPr lang="de-DE" sz="2800" dirty="0" err="1"/>
              <a:t>path</a:t>
            </a:r>
            <a:r>
              <a:rPr lang="de-DE" sz="2800" dirty="0"/>
              <a:t>, </a:t>
            </a:r>
            <a:r>
              <a:rPr lang="de-DE" sz="2800" dirty="0" err="1"/>
              <a:t>resting</a:t>
            </a:r>
            <a:r>
              <a:rPr lang="de-DE" sz="2800" dirty="0"/>
              <a:t> </a:t>
            </a:r>
            <a:r>
              <a:rPr lang="de-DE" sz="2800" dirty="0" err="1"/>
              <a:t>places</a:t>
            </a:r>
            <a:r>
              <a:rPr lang="de-DE" sz="2800" dirty="0"/>
              <a:t> etc.</a:t>
            </a:r>
          </a:p>
          <a:p>
            <a:endParaRPr lang="de-DE" dirty="0"/>
          </a:p>
        </p:txBody>
      </p:sp>
      <p:pic>
        <p:nvPicPr>
          <p:cNvPr id="5" name="Bild 4" descr="Q-Route-5-Ster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126163"/>
            <a:ext cx="1063752" cy="55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19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000" y="295276"/>
            <a:ext cx="8229600" cy="1143000"/>
          </a:xfrm>
        </p:spPr>
        <p:txBody>
          <a:bodyPr/>
          <a:lstStyle/>
          <a:p>
            <a:pPr algn="l"/>
            <a:r>
              <a:rPr lang="de-DE" sz="4000" b="1" dirty="0"/>
              <a:t>Der </a:t>
            </a:r>
            <a:r>
              <a:rPr lang="de-DE" sz="4000" b="1" dirty="0" err="1"/>
              <a:t>Drauradweg</a:t>
            </a:r>
            <a:r>
              <a:rPr lang="de-DE" sz="4000" b="1" dirty="0"/>
              <a:t> –  </a:t>
            </a:r>
            <a:br>
              <a:rPr lang="de-DE" sz="4000" b="1" dirty="0"/>
            </a:br>
            <a:r>
              <a:rPr lang="de-DE" sz="4000" b="1" dirty="0" err="1"/>
              <a:t>signposting</a:t>
            </a: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9134" cy="4525963"/>
          </a:xfrm>
        </p:spPr>
        <p:txBody>
          <a:bodyPr/>
          <a:lstStyle/>
          <a:p>
            <a:r>
              <a:rPr lang="de-DE" sz="2400" dirty="0" err="1"/>
              <a:t>permantently</a:t>
            </a:r>
            <a:r>
              <a:rPr lang="de-DE" sz="2400" dirty="0"/>
              <a:t> </a:t>
            </a:r>
            <a:r>
              <a:rPr lang="de-DE" sz="2400" dirty="0" err="1"/>
              <a:t>marked</a:t>
            </a:r>
            <a:r>
              <a:rPr lang="de-DE" sz="2400" dirty="0"/>
              <a:t> in </a:t>
            </a:r>
            <a:r>
              <a:rPr lang="de-DE" sz="2400" dirty="0" err="1"/>
              <a:t>both</a:t>
            </a:r>
            <a:r>
              <a:rPr lang="de-DE" sz="2400" dirty="0"/>
              <a:t> </a:t>
            </a:r>
            <a:r>
              <a:rPr lang="de-DE" sz="2400" dirty="0" err="1"/>
              <a:t>directions</a:t>
            </a:r>
            <a:r>
              <a:rPr lang="de-DE" sz="2400" dirty="0"/>
              <a:t> (</a:t>
            </a:r>
            <a:r>
              <a:rPr lang="de-DE" sz="2400" dirty="0" err="1"/>
              <a:t>Carinthia</a:t>
            </a:r>
            <a:r>
              <a:rPr lang="de-DE" sz="2400" dirty="0"/>
              <a:t>, Tirol)</a:t>
            </a:r>
          </a:p>
          <a:p>
            <a:r>
              <a:rPr lang="de-DE" sz="2400" dirty="0" err="1"/>
              <a:t>big</a:t>
            </a:r>
            <a:r>
              <a:rPr lang="de-DE" sz="2400" dirty="0"/>
              <a:t> </a:t>
            </a:r>
            <a:r>
              <a:rPr lang="de-DE" sz="2400" dirty="0" err="1"/>
              <a:t>panorama</a:t>
            </a:r>
            <a:r>
              <a:rPr lang="de-DE" sz="2400" dirty="0"/>
              <a:t> </a:t>
            </a:r>
            <a:r>
              <a:rPr lang="de-DE" sz="2400" dirty="0" err="1"/>
              <a:t>signposts</a:t>
            </a:r>
            <a:r>
              <a:rPr lang="de-DE" sz="2400" dirty="0"/>
              <a:t> all 20 km</a:t>
            </a:r>
          </a:p>
          <a:p>
            <a:r>
              <a:rPr lang="de-DE" sz="2400" dirty="0" err="1"/>
              <a:t>Drauradwegwirte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POI`s</a:t>
            </a:r>
            <a:r>
              <a:rPr lang="de-DE" sz="2400" dirty="0"/>
              <a:t>  </a:t>
            </a:r>
            <a:r>
              <a:rPr lang="de-DE" sz="2400" dirty="0" err="1"/>
              <a:t>are</a:t>
            </a:r>
            <a:r>
              <a:rPr lang="de-DE" sz="2400" dirty="0"/>
              <a:t> </a:t>
            </a:r>
            <a:r>
              <a:rPr lang="de-DE" sz="2400" dirty="0" err="1"/>
              <a:t>marked</a:t>
            </a:r>
            <a:r>
              <a:rPr lang="de-DE" sz="2400" dirty="0"/>
              <a:t> </a:t>
            </a:r>
            <a:r>
              <a:rPr lang="de-DE" sz="2400" dirty="0" err="1"/>
              <a:t>too</a:t>
            </a:r>
            <a:endParaRPr lang="de-DE" sz="2400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Bild 4" descr="Q-Route-5-Ster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126163"/>
            <a:ext cx="1063752" cy="557612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3810757"/>
            <a:ext cx="3959374" cy="197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6334" y="2137420"/>
            <a:ext cx="1135062" cy="364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1547" y="2137420"/>
            <a:ext cx="1309787" cy="196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1546" y="4384080"/>
            <a:ext cx="1242053" cy="130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6606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3100" y="295276"/>
            <a:ext cx="8229600" cy="1143000"/>
          </a:xfrm>
        </p:spPr>
        <p:txBody>
          <a:bodyPr/>
          <a:lstStyle/>
          <a:p>
            <a:pPr algn="l"/>
            <a:r>
              <a:rPr lang="de-DE" sz="4000" b="1" dirty="0" err="1"/>
              <a:t>Drauradweg</a:t>
            </a:r>
            <a:r>
              <a:rPr lang="de-DE" sz="4000" b="1" dirty="0"/>
              <a:t> –  </a:t>
            </a:r>
            <a:br>
              <a:rPr lang="de-DE" sz="4000" b="1" dirty="0"/>
            </a:br>
            <a:r>
              <a:rPr lang="de-DE" sz="4000" b="1" dirty="0"/>
              <a:t>Status Quo</a:t>
            </a: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b="1" dirty="0" err="1"/>
              <a:t>Drauradweg</a:t>
            </a:r>
            <a:r>
              <a:rPr lang="de-DE" sz="2400" b="1" dirty="0"/>
              <a:t>-Wirte</a:t>
            </a:r>
            <a:r>
              <a:rPr lang="de-DE" sz="2400" dirty="0"/>
              <a:t> (</a:t>
            </a:r>
            <a:r>
              <a:rPr lang="de-DE" sz="2400" dirty="0" err="1"/>
              <a:t>accomodations</a:t>
            </a:r>
            <a:r>
              <a:rPr lang="de-DE" sz="2400" dirty="0"/>
              <a:t>, </a:t>
            </a:r>
            <a:r>
              <a:rPr lang="de-DE" sz="2400" dirty="0" err="1"/>
              <a:t>gastronomy</a:t>
            </a:r>
            <a:r>
              <a:rPr lang="de-DE" sz="2400" dirty="0"/>
              <a:t>, </a:t>
            </a:r>
            <a:r>
              <a:rPr lang="de-DE" sz="2400" dirty="0" err="1"/>
              <a:t>POI`s</a:t>
            </a:r>
            <a:r>
              <a:rPr lang="de-DE" sz="2400" dirty="0"/>
              <a:t>) </a:t>
            </a:r>
          </a:p>
          <a:p>
            <a:r>
              <a:rPr lang="de-DE" sz="2400" dirty="0" err="1"/>
              <a:t>maintenance</a:t>
            </a:r>
            <a:r>
              <a:rPr lang="de-DE" sz="2400" dirty="0"/>
              <a:t>: </a:t>
            </a:r>
            <a:r>
              <a:rPr lang="de-DE" sz="2400" dirty="0" err="1"/>
              <a:t>region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provincial</a:t>
            </a:r>
            <a:r>
              <a:rPr lang="de-DE" sz="2400" dirty="0"/>
              <a:t> </a:t>
            </a:r>
            <a:r>
              <a:rPr lang="de-DE" sz="2400" dirty="0" err="1"/>
              <a:t>government</a:t>
            </a:r>
            <a:endParaRPr lang="de-DE" sz="2400" dirty="0"/>
          </a:p>
          <a:p>
            <a:r>
              <a:rPr lang="de-DE" sz="2400" dirty="0"/>
              <a:t>ADFC: </a:t>
            </a:r>
            <a:r>
              <a:rPr lang="de-DE" sz="2400" b="1" dirty="0"/>
              <a:t>5-star</a:t>
            </a:r>
            <a:r>
              <a:rPr lang="de-DE" sz="2400" dirty="0"/>
              <a:t> </a:t>
            </a:r>
            <a:r>
              <a:rPr lang="de-DE" sz="2400" dirty="0" err="1"/>
              <a:t>quality</a:t>
            </a:r>
            <a:r>
              <a:rPr lang="de-DE" sz="2400" dirty="0"/>
              <a:t> </a:t>
            </a:r>
            <a:r>
              <a:rPr lang="de-DE" sz="2400" dirty="0" err="1"/>
              <a:t>cyling</a:t>
            </a:r>
            <a:r>
              <a:rPr lang="de-DE" sz="2400" dirty="0"/>
              <a:t> </a:t>
            </a:r>
            <a:r>
              <a:rPr lang="de-DE" sz="2400" dirty="0" err="1"/>
              <a:t>path</a:t>
            </a:r>
            <a:r>
              <a:rPr lang="de-DE" sz="2400" dirty="0"/>
              <a:t> (</a:t>
            </a:r>
            <a:r>
              <a:rPr lang="de-DE" sz="2400" dirty="0" err="1"/>
              <a:t>classification</a:t>
            </a:r>
            <a:r>
              <a:rPr lang="de-DE" sz="2400" dirty="0"/>
              <a:t> </a:t>
            </a:r>
            <a:r>
              <a:rPr lang="de-DE" sz="2400" dirty="0" err="1"/>
              <a:t>system</a:t>
            </a:r>
            <a:r>
              <a:rPr lang="de-DE" sz="2400" dirty="0"/>
              <a:t>)</a:t>
            </a:r>
          </a:p>
          <a:p>
            <a:r>
              <a:rPr lang="de-DE" sz="2400" dirty="0" err="1"/>
              <a:t>app</a:t>
            </a:r>
            <a:r>
              <a:rPr lang="de-DE" sz="2400" dirty="0"/>
              <a:t>. 180.000 </a:t>
            </a:r>
            <a:r>
              <a:rPr lang="de-DE" sz="2400" dirty="0" err="1"/>
              <a:t>cyclists</a:t>
            </a:r>
            <a:r>
              <a:rPr lang="de-DE" sz="2400" dirty="0"/>
              <a:t> p.a. at </a:t>
            </a:r>
            <a:r>
              <a:rPr lang="de-DE" sz="2400" dirty="0" err="1"/>
              <a:t>the</a:t>
            </a:r>
            <a:r>
              <a:rPr lang="de-DE" sz="2400" dirty="0"/>
              <a:t> DRW </a:t>
            </a:r>
            <a:r>
              <a:rPr lang="de-DE" sz="2400" dirty="0" err="1"/>
              <a:t>counted</a:t>
            </a:r>
            <a:r>
              <a:rPr lang="de-DE" sz="2400" dirty="0"/>
              <a:t> in 2017</a:t>
            </a:r>
          </a:p>
          <a:p>
            <a:r>
              <a:rPr lang="de-DE" sz="2400" dirty="0" err="1"/>
              <a:t>peak</a:t>
            </a:r>
            <a:r>
              <a:rPr lang="de-DE" sz="2400" dirty="0"/>
              <a:t> </a:t>
            </a:r>
            <a:r>
              <a:rPr lang="de-DE" sz="2400" dirty="0" err="1"/>
              <a:t>value</a:t>
            </a:r>
            <a:r>
              <a:rPr lang="de-DE" sz="2400" dirty="0"/>
              <a:t> </a:t>
            </a:r>
            <a:r>
              <a:rPr lang="de-DE" sz="2400" dirty="0" err="1"/>
              <a:t>July</a:t>
            </a:r>
            <a:r>
              <a:rPr lang="de-DE" sz="2400" dirty="0"/>
              <a:t> 2017:  3.800 </a:t>
            </a:r>
            <a:r>
              <a:rPr lang="de-DE" sz="2400" dirty="0" err="1"/>
              <a:t>cyclists</a:t>
            </a:r>
            <a:r>
              <a:rPr lang="de-DE" sz="2400" dirty="0"/>
              <a:t> a </a:t>
            </a:r>
            <a:r>
              <a:rPr lang="de-DE" sz="2400" dirty="0" err="1"/>
              <a:t>day</a:t>
            </a:r>
            <a:r>
              <a:rPr lang="de-DE" sz="2400" dirty="0"/>
              <a:t>(Villach, Friedensbrücke) </a:t>
            </a:r>
          </a:p>
          <a:p>
            <a:r>
              <a:rPr lang="de-DE" sz="2400" dirty="0"/>
              <a:t>30 % </a:t>
            </a:r>
            <a:r>
              <a:rPr lang="de-DE" sz="2400" dirty="0" err="1"/>
              <a:t>locals</a:t>
            </a:r>
            <a:r>
              <a:rPr lang="de-DE" sz="2400" dirty="0"/>
              <a:t>, 60 % </a:t>
            </a:r>
            <a:r>
              <a:rPr lang="de-DE" sz="2400" dirty="0" err="1"/>
              <a:t>stage</a:t>
            </a:r>
            <a:r>
              <a:rPr lang="de-DE" sz="2400" dirty="0"/>
              <a:t> </a:t>
            </a:r>
            <a:r>
              <a:rPr lang="de-DE" sz="2400" dirty="0" err="1"/>
              <a:t>cyclists</a:t>
            </a:r>
            <a:r>
              <a:rPr lang="de-DE" sz="2400" dirty="0"/>
              <a:t> , 10 % </a:t>
            </a:r>
            <a:r>
              <a:rPr lang="de-DE" sz="2400" dirty="0" err="1"/>
              <a:t>day</a:t>
            </a:r>
            <a:r>
              <a:rPr lang="de-DE" sz="2400" dirty="0"/>
              <a:t> </a:t>
            </a:r>
            <a:r>
              <a:rPr lang="de-DE" sz="2400" dirty="0" err="1"/>
              <a:t>tripper</a:t>
            </a:r>
            <a:endParaRPr lang="de-DE" sz="2400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Bild 4" descr="Q-Route-5-Ster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126163"/>
            <a:ext cx="1063752" cy="55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70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71880" y="457200"/>
            <a:ext cx="8229600" cy="1143000"/>
          </a:xfrm>
        </p:spPr>
        <p:txBody>
          <a:bodyPr/>
          <a:lstStyle/>
          <a:p>
            <a:r>
              <a:rPr lang="de-DE" sz="4000" b="1" dirty="0"/>
              <a:t>Development </a:t>
            </a:r>
            <a:r>
              <a:rPr lang="de-DE" sz="4000" b="1" dirty="0" err="1"/>
              <a:t>of</a:t>
            </a:r>
            <a:r>
              <a:rPr lang="de-DE" sz="4000" b="1" dirty="0"/>
              <a:t> </a:t>
            </a:r>
            <a:r>
              <a:rPr lang="de-DE" sz="4000" b="1" dirty="0" err="1"/>
              <a:t>quality</a:t>
            </a:r>
            <a:r>
              <a:rPr lang="de-DE" sz="4000" b="1" dirty="0"/>
              <a:t> </a:t>
            </a:r>
          </a:p>
        </p:txBody>
      </p:sp>
      <p:pic>
        <p:nvPicPr>
          <p:cNvPr id="4" name="Inhaltsplatzhalter 3" descr="2015-10-26-KW-PACO-0102-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72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-749300" y="358776"/>
            <a:ext cx="8229600" cy="1143000"/>
          </a:xfrm>
        </p:spPr>
        <p:txBody>
          <a:bodyPr/>
          <a:lstStyle/>
          <a:p>
            <a:r>
              <a:rPr lang="de-DE" sz="3600" b="1" dirty="0" err="1"/>
              <a:t>ADFC_classification</a:t>
            </a:r>
            <a:r>
              <a:rPr lang="de-DE" sz="3600" b="1" dirty="0"/>
              <a:t> 2012</a:t>
            </a:r>
          </a:p>
        </p:txBody>
      </p:sp>
      <p:sp>
        <p:nvSpPr>
          <p:cNvPr id="5" name="Untertitel 2"/>
          <p:cNvSpPr txBox="1">
            <a:spLocks noGrp="1"/>
          </p:cNvSpPr>
          <p:nvPr>
            <p:ph type="body" orient="vert" idx="1"/>
          </p:nvPr>
        </p:nvSpPr>
        <p:spPr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</p:txBody>
      </p:sp>
      <p:pic>
        <p:nvPicPr>
          <p:cNvPr id="4" name="Bild 3" descr="Q-Route-5-Ster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126163"/>
            <a:ext cx="1063752" cy="557612"/>
          </a:xfrm>
          <a:prstGeom prst="rect">
            <a:avLst/>
          </a:prstGeom>
        </p:spPr>
      </p:pic>
      <p:pic>
        <p:nvPicPr>
          <p:cNvPr id="9" name="Bild 8" descr="Drauradweg_Gesamt2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00" y="918503"/>
            <a:ext cx="9144000" cy="649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11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-786892" y="457200"/>
            <a:ext cx="8229600" cy="1143000"/>
          </a:xfrm>
        </p:spPr>
        <p:txBody>
          <a:bodyPr/>
          <a:lstStyle/>
          <a:p>
            <a:pPr algn="l"/>
            <a:r>
              <a:rPr lang="de-DE" sz="3600" dirty="0"/>
              <a:t>            </a:t>
            </a:r>
            <a:r>
              <a:rPr lang="de-DE" sz="3600" b="1" dirty="0" err="1"/>
              <a:t>result</a:t>
            </a:r>
            <a:r>
              <a:rPr lang="de-DE" sz="3600" b="1" dirty="0"/>
              <a:t> 2015-</a:t>
            </a:r>
            <a:br>
              <a:rPr lang="de-DE" sz="3600" b="1" dirty="0"/>
            </a:br>
            <a:r>
              <a:rPr lang="de-DE" sz="3600" b="1" dirty="0"/>
              <a:t>            </a:t>
            </a:r>
            <a:r>
              <a:rPr lang="de-DE" sz="3600" b="1" i="1" dirty="0" err="1"/>
              <a:t>progress</a:t>
            </a:r>
            <a:r>
              <a:rPr lang="de-DE" sz="3600" b="1" i="1" dirty="0"/>
              <a:t> </a:t>
            </a:r>
            <a:r>
              <a:rPr lang="de-DE" sz="3600" b="1" i="1" dirty="0" err="1"/>
              <a:t>report</a:t>
            </a:r>
            <a:endParaRPr lang="de-DE" sz="2800" b="1" i="1" dirty="0"/>
          </a:p>
        </p:txBody>
      </p:sp>
      <p:sp>
        <p:nvSpPr>
          <p:cNvPr id="5" name="Untertitel 2"/>
          <p:cNvSpPr txBox="1">
            <a:spLocks noGrp="1"/>
          </p:cNvSpPr>
          <p:nvPr>
            <p:ph type="body" orient="vert" idx="1"/>
          </p:nvPr>
        </p:nvSpPr>
        <p:spPr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/>
              <a:ea typeface="+mn-ea"/>
              <a:cs typeface="Gotham Light"/>
            </a:endParaRPr>
          </a:p>
        </p:txBody>
      </p:sp>
      <p:pic>
        <p:nvPicPr>
          <p:cNvPr id="4" name="Bild 3" descr="Q-Route-5-Ster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126163"/>
            <a:ext cx="1063752" cy="557612"/>
          </a:xfrm>
          <a:prstGeom prst="rect">
            <a:avLst/>
          </a:prstGeom>
        </p:spPr>
      </p:pic>
      <p:pic>
        <p:nvPicPr>
          <p:cNvPr id="2" name="Bild 1" descr="DRW_Gesamtergebnis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5100" y="1205992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37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483</Words>
  <Application>Microsoft Office PowerPoint</Application>
  <PresentationFormat>Pokaz na ekranie (4:3)</PresentationFormat>
  <Paragraphs>98</Paragraphs>
  <Slides>25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0" baseType="lpstr">
      <vt:lpstr>Arial</vt:lpstr>
      <vt:lpstr>Calibri</vt:lpstr>
      <vt:lpstr>Gotham Light</vt:lpstr>
      <vt:lpstr>Wingdings</vt:lpstr>
      <vt:lpstr>Office-Design</vt:lpstr>
      <vt:lpstr>DRAURADWEG The 5-Star Cycling Path on the  southern side of the Alps</vt:lpstr>
      <vt:lpstr>Prezentacja programu PowerPoint</vt:lpstr>
      <vt:lpstr>Facts</vt:lpstr>
      <vt:lpstr>Drauradweg –  historical development</vt:lpstr>
      <vt:lpstr>Der Drauradweg –   signposting</vt:lpstr>
      <vt:lpstr>Drauradweg –   Status Quo</vt:lpstr>
      <vt:lpstr>Development of quality </vt:lpstr>
      <vt:lpstr>ADFC_classification 2012</vt:lpstr>
      <vt:lpstr>            result 2015-             progress report</vt:lpstr>
      <vt:lpstr>classification tool</vt:lpstr>
      <vt:lpstr>           </vt:lpstr>
      <vt:lpstr>           </vt:lpstr>
      <vt:lpstr>implementation</vt:lpstr>
      <vt:lpstr>           </vt:lpstr>
      <vt:lpstr>           </vt:lpstr>
      <vt:lpstr>           </vt:lpstr>
      <vt:lpstr>           </vt:lpstr>
      <vt:lpstr>           </vt:lpstr>
      <vt:lpstr>           </vt:lpstr>
      <vt:lpstr>           </vt:lpstr>
      <vt:lpstr>Prezentacja programu PowerPoint</vt:lpstr>
      <vt:lpstr>initial position</vt:lpstr>
      <vt:lpstr>terms of reference</vt:lpstr>
      <vt:lpstr>steps</vt:lpstr>
      <vt:lpstr>Thanks a lot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</dc:title>
  <dc:creator>Sabine Buchacher</dc:creator>
  <cp:lastModifiedBy>Paweł PROT</cp:lastModifiedBy>
  <cp:revision>48</cp:revision>
  <cp:lastPrinted>2013-08-27T14:04:19Z</cp:lastPrinted>
  <dcterms:created xsi:type="dcterms:W3CDTF">2013-08-27T11:14:41Z</dcterms:created>
  <dcterms:modified xsi:type="dcterms:W3CDTF">2018-09-25T09:42:17Z</dcterms:modified>
</cp:coreProperties>
</file>