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346" r:id="rId3"/>
    <p:sldId id="347" r:id="rId4"/>
    <p:sldId id="325" r:id="rId5"/>
    <p:sldId id="318" r:id="rId6"/>
    <p:sldId id="348" r:id="rId7"/>
    <p:sldId id="352" r:id="rId8"/>
    <p:sldId id="344" r:id="rId9"/>
    <p:sldId id="351" r:id="rId10"/>
    <p:sldId id="353" r:id="rId11"/>
    <p:sldId id="354" r:id="rId12"/>
    <p:sldId id="355" r:id="rId13"/>
    <p:sldId id="356" r:id="rId14"/>
    <p:sldId id="357" r:id="rId15"/>
    <p:sldId id="358" r:id="rId16"/>
    <p:sldId id="359" r:id="rId17"/>
    <p:sldId id="360" r:id="rId18"/>
    <p:sldId id="361" r:id="rId19"/>
    <p:sldId id="364" r:id="rId20"/>
    <p:sldId id="363" r:id="rId21"/>
    <p:sldId id="362" r:id="rId22"/>
    <p:sldId id="316" r:id="rId23"/>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87612" autoAdjust="0"/>
  </p:normalViewPr>
  <p:slideViewPr>
    <p:cSldViewPr>
      <p:cViewPr varScale="1">
        <p:scale>
          <a:sx n="65" d="100"/>
          <a:sy n="65" d="100"/>
        </p:scale>
        <p:origin x="150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6FD18-85CB-4C5F-8EBB-15ECEA0469DF}" type="datetimeFigureOut">
              <a:rPr lang="en-US" smtClean="0"/>
              <a:t>3/8/2018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FE043-707E-44A4-B8FE-F3C98D5EA8A5}" type="slidenum">
              <a:rPr lang="en-US" smtClean="0"/>
              <a:t>‹#›</a:t>
            </a:fld>
            <a:endParaRPr lang="en-US"/>
          </a:p>
        </p:txBody>
      </p:sp>
    </p:spTree>
    <p:extLst>
      <p:ext uri="{BB962C8B-B14F-4D97-AF65-F5344CB8AC3E}">
        <p14:creationId xmlns:p14="http://schemas.microsoft.com/office/powerpoint/2010/main" val="3070691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Bicycle"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n.wikipedia.org/w/index.php?title=Cycling_policy&amp;action=edit&amp;redlink=1" TargetMode="External"/><Relationship Id="rId5" Type="http://schemas.openxmlformats.org/officeDocument/2006/relationships/hyperlink" Target="https://en.wikipedia.org/wiki/Cycling" TargetMode="External"/><Relationship Id="rId4" Type="http://schemas.openxmlformats.org/officeDocument/2006/relationships/hyperlink" Target="https://en.wikipedia.org/wiki/Users'_group"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ndex.php?title=Cycle_tourism&amp;action=edit&amp;redlink=1"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en.wikipedia.org/wiki/Environmentally_friendly"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1" u="sng" dirty="0" smtClean="0">
                <a:solidFill>
                  <a:schemeClr val="bg1"/>
                </a:solidFill>
              </a:rPr>
              <a:t>World’s largest cyclists’ advocacy organisation</a:t>
            </a:r>
          </a:p>
          <a:p>
            <a:pPr algn="l">
              <a:buNone/>
            </a:pPr>
            <a:r>
              <a:rPr lang="en-US" dirty="0" smtClean="0">
                <a:solidFill>
                  <a:schemeClr val="bg1"/>
                </a:solidFill>
              </a:rPr>
              <a:t>One goal</a:t>
            </a:r>
            <a:r>
              <a:rPr lang="en-US" dirty="0" smtClean="0">
                <a:solidFill>
                  <a:schemeClr val="bg1"/>
                </a:solidFill>
                <a:sym typeface="Wingdings" panose="05000000000000000000" pitchFamily="2" charset="2"/>
              </a:rPr>
              <a:t>  </a:t>
            </a:r>
            <a:r>
              <a:rPr lang="en-US" dirty="0" smtClean="0">
                <a:solidFill>
                  <a:schemeClr val="bg1"/>
                </a:solidFill>
              </a:rPr>
              <a:t>To promote cycling as a sustainable and healthy means of transportation and recreation</a:t>
            </a:r>
          </a:p>
          <a:p>
            <a:endParaRPr lang="en-GB" dirty="0"/>
          </a:p>
        </p:txBody>
      </p:sp>
      <p:sp>
        <p:nvSpPr>
          <p:cNvPr id="4" name="Slide Number Placeholder 3"/>
          <p:cNvSpPr>
            <a:spLocks noGrp="1"/>
          </p:cNvSpPr>
          <p:nvPr>
            <p:ph type="sldNum" sz="quarter" idx="10"/>
          </p:nvPr>
        </p:nvSpPr>
        <p:spPr/>
        <p:txBody>
          <a:bodyPr/>
          <a:lstStyle/>
          <a:p>
            <a:fld id="{370FE043-707E-44A4-B8FE-F3C98D5EA8A5}" type="slidenum">
              <a:rPr lang="en-US" smtClean="0"/>
              <a:t>2</a:t>
            </a:fld>
            <a:endParaRPr lang="en-US"/>
          </a:p>
        </p:txBody>
      </p:sp>
    </p:spTree>
    <p:extLst>
      <p:ext uri="{BB962C8B-B14F-4D97-AF65-F5344CB8AC3E}">
        <p14:creationId xmlns:p14="http://schemas.microsoft.com/office/powerpoint/2010/main" val="3952692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ECF was founded in 1983 by 12 </a:t>
            </a:r>
            <a:r>
              <a:rPr lang="en-US" sz="1200" b="0" i="0" u="none" strike="noStrike" kern="1200" dirty="0" smtClean="0">
                <a:solidFill>
                  <a:schemeClr val="tx1"/>
                </a:solidFill>
                <a:effectLst/>
                <a:latin typeface="+mn-lt"/>
                <a:ea typeface="+mn-ea"/>
                <a:cs typeface="+mn-cs"/>
                <a:hlinkClick r:id="rId3" tooltip="Bicycle"/>
              </a:rPr>
              <a:t>bicycle</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 tooltip="Users' group"/>
              </a:rPr>
              <a:t>user associations</a:t>
            </a:r>
            <a:r>
              <a:rPr lang="en-US" sz="1200" b="0" i="0" kern="1200" dirty="0" smtClean="0">
                <a:solidFill>
                  <a:schemeClr val="tx1"/>
                </a:solidFill>
                <a:effectLst/>
                <a:latin typeface="+mn-lt"/>
                <a:ea typeface="+mn-ea"/>
                <a:cs typeface="+mn-cs"/>
              </a:rPr>
              <a:t>. It has now more than 80 member organizations representing individual citizens from 45 countries worldwide. </a:t>
            </a:r>
          </a:p>
          <a:p>
            <a:r>
              <a:rPr lang="en-US" sz="1200" b="0" i="0" kern="1200" dirty="0" smtClean="0">
                <a:solidFill>
                  <a:schemeClr val="tx1"/>
                </a:solidFill>
                <a:effectLst/>
                <a:latin typeface="+mn-lt"/>
                <a:ea typeface="+mn-ea"/>
                <a:cs typeface="+mn-cs"/>
              </a:rPr>
              <a:t>ECF actively promotes and encourages </a:t>
            </a:r>
            <a:r>
              <a:rPr lang="en-US" sz="1200" b="0" i="0" u="none" strike="noStrike" kern="1200" dirty="0" smtClean="0">
                <a:solidFill>
                  <a:schemeClr val="tx1"/>
                </a:solidFill>
                <a:effectLst/>
                <a:latin typeface="+mn-lt"/>
                <a:ea typeface="+mn-ea"/>
                <a:cs typeface="+mn-cs"/>
                <a:hlinkClick r:id="rId5" tooltip="Cycling"/>
              </a:rPr>
              <a:t>cycling</a:t>
            </a:r>
            <a:r>
              <a:rPr lang="en-US" sz="1200" b="0" i="0" kern="1200" dirty="0" smtClean="0">
                <a:solidFill>
                  <a:schemeClr val="tx1"/>
                </a:solidFill>
                <a:effectLst/>
                <a:latin typeface="+mn-lt"/>
                <a:ea typeface="+mn-ea"/>
                <a:cs typeface="+mn-cs"/>
              </a:rPr>
              <a:t> worldwide while trying to enforce </a:t>
            </a:r>
            <a:r>
              <a:rPr lang="en-US" sz="1200" b="0" i="0" u="none" strike="noStrike" kern="1200" dirty="0" smtClean="0">
                <a:solidFill>
                  <a:schemeClr val="tx1"/>
                </a:solidFill>
                <a:effectLst/>
                <a:latin typeface="+mn-lt"/>
                <a:ea typeface="+mn-ea"/>
                <a:cs typeface="+mn-cs"/>
                <a:hlinkClick r:id="rId6" tooltip="Cycling policy (page does not exist)"/>
              </a:rPr>
              <a:t>cycling policy</a:t>
            </a:r>
            <a:r>
              <a:rPr lang="en-US" sz="1200" b="0" i="0" kern="1200" dirty="0" smtClean="0">
                <a:solidFill>
                  <a:schemeClr val="tx1"/>
                </a:solidFill>
                <a:effectLst/>
                <a:latin typeface="+mn-lt"/>
                <a:ea typeface="+mn-ea"/>
                <a:cs typeface="+mn-cs"/>
              </a:rPr>
              <a:t> at European level.</a:t>
            </a:r>
            <a:endParaRPr lang="en-GB" dirty="0"/>
          </a:p>
        </p:txBody>
      </p:sp>
      <p:sp>
        <p:nvSpPr>
          <p:cNvPr id="4" name="Slide Number Placeholder 3"/>
          <p:cNvSpPr>
            <a:spLocks noGrp="1"/>
          </p:cNvSpPr>
          <p:nvPr>
            <p:ph type="sldNum" sz="quarter" idx="10"/>
          </p:nvPr>
        </p:nvSpPr>
        <p:spPr/>
        <p:txBody>
          <a:bodyPr/>
          <a:lstStyle/>
          <a:p>
            <a:fld id="{370FE043-707E-44A4-B8FE-F3C98D5EA8A5}" type="slidenum">
              <a:rPr lang="en-US" smtClean="0"/>
              <a:t>3</a:t>
            </a:fld>
            <a:endParaRPr lang="en-US"/>
          </a:p>
        </p:txBody>
      </p:sp>
    </p:spTree>
    <p:extLst>
      <p:ext uri="{BB962C8B-B14F-4D97-AF65-F5344CB8AC3E}">
        <p14:creationId xmlns:p14="http://schemas.microsoft.com/office/powerpoint/2010/main" val="2519187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ECF promotes </a:t>
            </a:r>
            <a:r>
              <a:rPr lang="en-US" sz="1200" b="0" i="0" u="none" strike="noStrike" kern="1200" dirty="0" smtClean="0">
                <a:solidFill>
                  <a:schemeClr val="tx1"/>
                </a:solidFill>
                <a:effectLst/>
                <a:latin typeface="+mn-lt"/>
                <a:ea typeface="+mn-ea"/>
                <a:cs typeface="+mn-cs"/>
                <a:hlinkClick r:id="rId3" tooltip="Cycle tourism (page does not exist)"/>
              </a:rPr>
              <a:t>cycle tourism</a:t>
            </a:r>
            <a:r>
              <a:rPr lang="en-US" sz="1200" b="0" i="0" kern="1200" dirty="0" smtClean="0">
                <a:solidFill>
                  <a:schemeClr val="tx1"/>
                </a:solidFill>
                <a:effectLst/>
                <a:latin typeface="+mn-lt"/>
                <a:ea typeface="+mn-ea"/>
                <a:cs typeface="+mn-cs"/>
              </a:rPr>
              <a:t> as a sustainable economic factor and </a:t>
            </a:r>
            <a:r>
              <a:rPr lang="en-US" sz="1200" b="0" i="0" u="none" strike="noStrike" kern="1200" dirty="0" smtClean="0">
                <a:solidFill>
                  <a:schemeClr val="tx1"/>
                </a:solidFill>
                <a:effectLst/>
                <a:latin typeface="+mn-lt"/>
                <a:ea typeface="+mn-ea"/>
                <a:cs typeface="+mn-cs"/>
                <a:hlinkClick r:id="rId4" tooltip="Environmentally friendly"/>
              </a:rPr>
              <a:t>environment-friendly</a:t>
            </a:r>
            <a:r>
              <a:rPr lang="en-US" sz="1200" b="0" i="0" u="none" strike="noStrike"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mobility.</a:t>
            </a:r>
            <a:r>
              <a:rPr lang="en-GB" sz="1200" dirty="0" smtClean="0">
                <a:latin typeface="Futura Lt BT" panose="020B0402020204020303" pitchFamily="34" charset="0"/>
              </a:rPr>
              <a:t> </a:t>
            </a:r>
          </a:p>
          <a:p>
            <a:endParaRPr lang="en-GB" dirty="0"/>
          </a:p>
        </p:txBody>
      </p:sp>
      <p:sp>
        <p:nvSpPr>
          <p:cNvPr id="4" name="Slide Number Placeholder 3"/>
          <p:cNvSpPr>
            <a:spLocks noGrp="1"/>
          </p:cNvSpPr>
          <p:nvPr>
            <p:ph type="sldNum" sz="quarter" idx="10"/>
          </p:nvPr>
        </p:nvSpPr>
        <p:spPr/>
        <p:txBody>
          <a:bodyPr/>
          <a:lstStyle/>
          <a:p>
            <a:fld id="{370FE043-707E-44A4-B8FE-F3C98D5EA8A5}" type="slidenum">
              <a:rPr lang="en-US" smtClean="0"/>
              <a:t>4</a:t>
            </a:fld>
            <a:endParaRPr lang="en-US"/>
          </a:p>
        </p:txBody>
      </p:sp>
    </p:spTree>
    <p:extLst>
      <p:ext uri="{BB962C8B-B14F-4D97-AF65-F5344CB8AC3E}">
        <p14:creationId xmlns:p14="http://schemas.microsoft.com/office/powerpoint/2010/main" val="1313116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cyclists on cycling holidays; </a:t>
            </a:r>
          </a:p>
          <a:p>
            <a:r>
              <a:rPr lang="en-US" dirty="0" smtClean="0"/>
              <a:t>holiday cyclists (cycling during a generally “non-cycling” holiday)</a:t>
            </a:r>
            <a:r>
              <a:rPr lang="en-GB" dirty="0" smtClean="0"/>
              <a:t>; </a:t>
            </a:r>
          </a:p>
          <a:p>
            <a:r>
              <a:rPr lang="en-GB" dirty="0" smtClean="0"/>
              <a:t>cyclists on day trips for leisure; and  </a:t>
            </a:r>
          </a:p>
          <a:p>
            <a:r>
              <a:rPr lang="en-GB" dirty="0" smtClean="0"/>
              <a:t>sporting and fitness cyclists. </a:t>
            </a:r>
            <a:endParaRPr lang="en-US" dirty="0" smtClean="0"/>
          </a:p>
          <a:p>
            <a:endParaRPr lang="en-GB" dirty="0"/>
          </a:p>
        </p:txBody>
      </p:sp>
      <p:sp>
        <p:nvSpPr>
          <p:cNvPr id="4" name="Slide Number Placeholder 3"/>
          <p:cNvSpPr>
            <a:spLocks noGrp="1"/>
          </p:cNvSpPr>
          <p:nvPr>
            <p:ph type="sldNum" sz="quarter" idx="10"/>
          </p:nvPr>
        </p:nvSpPr>
        <p:spPr/>
        <p:txBody>
          <a:bodyPr/>
          <a:lstStyle/>
          <a:p>
            <a:fld id="{1B68D26E-185B-4375-AA07-3054D540B2B9}" type="slidenum">
              <a:rPr lang="en-GB" smtClean="0"/>
              <a:pPr/>
              <a:t>5</a:t>
            </a:fld>
            <a:endParaRPr lang="en-GB"/>
          </a:p>
        </p:txBody>
      </p:sp>
    </p:spTree>
    <p:extLst>
      <p:ext uri="{BB962C8B-B14F-4D97-AF65-F5344CB8AC3E}">
        <p14:creationId xmlns:p14="http://schemas.microsoft.com/office/powerpoint/2010/main" val="22298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spcBef>
                <a:spcPts val="0"/>
              </a:spcBef>
              <a:buNone/>
            </a:pPr>
            <a:r>
              <a:rPr lang="en-GB" sz="1100" dirty="0" err="1" smtClean="0">
                <a:latin typeface="Futura Lt BT" panose="020B0402020204020303" pitchFamily="34" charset="0"/>
              </a:rPr>
              <a:t>EuroVelo</a:t>
            </a:r>
            <a:r>
              <a:rPr lang="en-GB" sz="1100" dirty="0" smtClean="0">
                <a:latin typeface="Futura Lt BT" panose="020B0402020204020303" pitchFamily="34" charset="0"/>
              </a:rPr>
              <a:t> is the European cycle route network – a network of </a:t>
            </a:r>
            <a:r>
              <a:rPr lang="en-GB" sz="1200" b="1" dirty="0" smtClean="0">
                <a:latin typeface="Futura Lt BT" panose="020B0402020204020303" pitchFamily="34" charset="0"/>
              </a:rPr>
              <a:t>15 long distance cycle routes </a:t>
            </a:r>
            <a:r>
              <a:rPr lang="en-GB" sz="1100" dirty="0" smtClean="0">
                <a:latin typeface="Futura Lt BT" panose="020B0402020204020303" pitchFamily="34" charset="0"/>
              </a:rPr>
              <a:t>that connect the whole continent.</a:t>
            </a:r>
          </a:p>
          <a:p>
            <a:pPr marL="0" indent="0" algn="just">
              <a:spcBef>
                <a:spcPts val="0"/>
              </a:spcBef>
              <a:buNone/>
            </a:pPr>
            <a:endParaRPr lang="en-GB" sz="1100" dirty="0" smtClean="0">
              <a:latin typeface="Futura Lt BT" panose="020B0402020204020303" pitchFamily="34" charset="0"/>
            </a:endParaRPr>
          </a:p>
          <a:p>
            <a:pPr marL="0" indent="0" algn="just">
              <a:spcBef>
                <a:spcPts val="0"/>
              </a:spcBef>
              <a:buNone/>
            </a:pPr>
            <a:r>
              <a:rPr lang="en-GB" sz="1100" dirty="0" smtClean="0">
                <a:latin typeface="Futura Lt BT" panose="020B0402020204020303" pitchFamily="34" charset="0"/>
              </a:rPr>
              <a:t>Founded in 1995, the routes can be used by long-distance cycle tourists, as well as by local people making daily journeys. </a:t>
            </a:r>
          </a:p>
          <a:p>
            <a:pPr marL="0" indent="0" algn="just">
              <a:spcBef>
                <a:spcPts val="0"/>
              </a:spcBef>
              <a:buNone/>
            </a:pPr>
            <a:endParaRPr lang="en-GB" sz="1100" dirty="0" smtClean="0">
              <a:latin typeface="Futura Lt BT" panose="020B0402020204020303" pitchFamily="34" charset="0"/>
            </a:endParaRPr>
          </a:p>
          <a:p>
            <a:pPr marL="0" indent="0" algn="just">
              <a:spcBef>
                <a:spcPts val="0"/>
              </a:spcBef>
              <a:buNone/>
            </a:pPr>
            <a:r>
              <a:rPr lang="en-GB" sz="1100" dirty="0" smtClean="0">
                <a:latin typeface="Futura Lt BT" panose="020B0402020204020303" pitchFamily="34" charset="0"/>
              </a:rPr>
              <a:t>The network is developed and coordinated by the </a:t>
            </a:r>
            <a:r>
              <a:rPr lang="en-GB" sz="1100" b="1" dirty="0" smtClean="0">
                <a:latin typeface="Futura Lt BT" panose="020B0402020204020303" pitchFamily="34" charset="0"/>
              </a:rPr>
              <a:t>European Cyclists’ Federation (ECF) </a:t>
            </a:r>
            <a:r>
              <a:rPr lang="en-GB" sz="1100" dirty="0" smtClean="0">
                <a:latin typeface="Futura Lt BT" panose="020B0402020204020303" pitchFamily="34" charset="0"/>
              </a:rPr>
              <a:t>on the European level with a network of </a:t>
            </a:r>
            <a:r>
              <a:rPr lang="en-GB" sz="1100" b="1" dirty="0" smtClean="0">
                <a:latin typeface="Futura Lt BT" panose="020B0402020204020303" pitchFamily="34" charset="0"/>
              </a:rPr>
              <a:t>National </a:t>
            </a:r>
            <a:r>
              <a:rPr lang="en-GB" sz="1100" b="1" dirty="0" err="1" smtClean="0">
                <a:latin typeface="Futura Lt BT" panose="020B0402020204020303" pitchFamily="34" charset="0"/>
              </a:rPr>
              <a:t>EuroVelo</a:t>
            </a:r>
            <a:r>
              <a:rPr lang="en-GB" sz="1100" b="1" dirty="0" smtClean="0">
                <a:latin typeface="Futura Lt BT" panose="020B0402020204020303" pitchFamily="34" charset="0"/>
              </a:rPr>
              <a:t> Coordination Centres </a:t>
            </a:r>
            <a:r>
              <a:rPr lang="en-GB" sz="1100" dirty="0" smtClean="0">
                <a:latin typeface="Futura Lt BT" panose="020B0402020204020303" pitchFamily="34" charset="0"/>
              </a:rPr>
              <a:t>working to realise the routes on the ground. </a:t>
            </a:r>
          </a:p>
        </p:txBody>
      </p:sp>
      <p:sp>
        <p:nvSpPr>
          <p:cNvPr id="4" name="Slide Number Placeholder 3"/>
          <p:cNvSpPr>
            <a:spLocks noGrp="1"/>
          </p:cNvSpPr>
          <p:nvPr>
            <p:ph type="sldNum" sz="quarter" idx="10"/>
          </p:nvPr>
        </p:nvSpPr>
        <p:spPr/>
        <p:txBody>
          <a:bodyPr/>
          <a:lstStyle/>
          <a:p>
            <a:fld id="{370FE043-707E-44A4-B8FE-F3C98D5EA8A5}" type="slidenum">
              <a:rPr lang="en-US" smtClean="0"/>
              <a:t>6</a:t>
            </a:fld>
            <a:endParaRPr lang="en-US"/>
          </a:p>
        </p:txBody>
      </p:sp>
    </p:spTree>
    <p:extLst>
      <p:ext uri="{BB962C8B-B14F-4D97-AF65-F5344CB8AC3E}">
        <p14:creationId xmlns:p14="http://schemas.microsoft.com/office/powerpoint/2010/main" val="1827699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Eurovelo governance:</a:t>
            </a:r>
          </a:p>
          <a:p>
            <a:endParaRPr lang="en-GB" dirty="0"/>
          </a:p>
        </p:txBody>
      </p:sp>
      <p:sp>
        <p:nvSpPr>
          <p:cNvPr id="4" name="Slide Number Placeholder 3"/>
          <p:cNvSpPr>
            <a:spLocks noGrp="1"/>
          </p:cNvSpPr>
          <p:nvPr>
            <p:ph type="sldNum" sz="quarter" idx="10"/>
          </p:nvPr>
        </p:nvSpPr>
        <p:spPr/>
        <p:txBody>
          <a:bodyPr/>
          <a:lstStyle/>
          <a:p>
            <a:fld id="{370FE043-707E-44A4-B8FE-F3C98D5EA8A5}" type="slidenum">
              <a:rPr lang="en-US" smtClean="0"/>
              <a:t>7</a:t>
            </a:fld>
            <a:endParaRPr lang="en-US"/>
          </a:p>
        </p:txBody>
      </p:sp>
    </p:spTree>
    <p:extLst>
      <p:ext uri="{BB962C8B-B14F-4D97-AF65-F5344CB8AC3E}">
        <p14:creationId xmlns:p14="http://schemas.microsoft.com/office/powerpoint/2010/main" val="2945175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B68D26E-185B-4375-AA07-3054D540B2B9}" type="slidenum">
              <a:rPr lang="en-GB" smtClean="0"/>
              <a:pPr/>
              <a:t>8</a:t>
            </a:fld>
            <a:endParaRPr lang="en-GB"/>
          </a:p>
        </p:txBody>
      </p:sp>
    </p:spTree>
    <p:extLst>
      <p:ext uri="{BB962C8B-B14F-4D97-AF65-F5344CB8AC3E}">
        <p14:creationId xmlns:p14="http://schemas.microsoft.com/office/powerpoint/2010/main" val="760587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Baltic Sea coast with its white sands, quaint towns and ice-blue water is an attractive destination and </a:t>
            </a:r>
            <a:r>
              <a:rPr lang="en-US" dirty="0" err="1" smtClean="0"/>
              <a:t>EuroVelo</a:t>
            </a:r>
            <a:r>
              <a:rPr lang="en-US" dirty="0" smtClean="0"/>
              <a:t> 10 will give you the perfect opportunity to get better acquainted with this corner of Europe. Exploring the beguiling capitals Tallinn and Riga, the glamorous city of Saint Petersburg or the Hanseatic towns provide lots of culture while in between, the shorelines and the woodlands that border them along the proximate 8,000 km provide lots of opportunities to experience </a:t>
            </a:r>
            <a:r>
              <a:rPr lang="en-US" dirty="0" err="1" smtClean="0"/>
              <a:t>unspoilt</a:t>
            </a:r>
            <a:r>
              <a:rPr lang="en-US" dirty="0" smtClean="0"/>
              <a:t> nature.</a:t>
            </a:r>
            <a:endParaRPr lang="en-GB" dirty="0"/>
          </a:p>
        </p:txBody>
      </p:sp>
      <p:sp>
        <p:nvSpPr>
          <p:cNvPr id="4" name="Slide Number Placeholder 3"/>
          <p:cNvSpPr>
            <a:spLocks noGrp="1"/>
          </p:cNvSpPr>
          <p:nvPr>
            <p:ph type="sldNum" sz="quarter" idx="10"/>
          </p:nvPr>
        </p:nvSpPr>
        <p:spPr/>
        <p:txBody>
          <a:bodyPr/>
          <a:lstStyle/>
          <a:p>
            <a:fld id="{370FE043-707E-44A4-B8FE-F3C98D5EA8A5}" type="slidenum">
              <a:rPr lang="en-US" smtClean="0"/>
              <a:t>9</a:t>
            </a:fld>
            <a:endParaRPr lang="en-US"/>
          </a:p>
        </p:txBody>
      </p:sp>
    </p:spTree>
    <p:extLst>
      <p:ext uri="{BB962C8B-B14F-4D97-AF65-F5344CB8AC3E}">
        <p14:creationId xmlns:p14="http://schemas.microsoft.com/office/powerpoint/2010/main" val="2403253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accent1">
                    <a:lumMod val="75000"/>
                  </a:schemeClr>
                </a:solidFill>
                <a:latin typeface="Futura Lt BT" panose="020B0402020204020303" pitchFamily="34" charset="0"/>
                <a:cs typeface="Arial" panose="020B0604020202020204" pitchFamily="34" charset="0"/>
              </a:rPr>
              <a:t>The overall idea of the project is the improvement, promotion, connection and coordination of the natural and cultural tourist resources of South Baltic areas' coastal regions as a cross-border, sustainable, well-recognized cycle tourism product: Baltic Sea Cycle Route Copenhagen-</a:t>
            </a:r>
            <a:r>
              <a:rPr lang="en-US" sz="1200" dirty="0" err="1" smtClean="0">
                <a:solidFill>
                  <a:schemeClr val="accent1">
                    <a:lumMod val="75000"/>
                  </a:schemeClr>
                </a:solidFill>
                <a:latin typeface="Futura Lt BT" panose="020B0402020204020303" pitchFamily="34" charset="0"/>
                <a:cs typeface="Arial" panose="020B0604020202020204" pitchFamily="34" charset="0"/>
              </a:rPr>
              <a:t>Gdańsk</a:t>
            </a:r>
            <a:r>
              <a:rPr lang="en-US" sz="1200" dirty="0" smtClean="0">
                <a:solidFill>
                  <a:schemeClr val="accent1">
                    <a:lumMod val="75000"/>
                  </a:schemeClr>
                </a:solidFill>
                <a:latin typeface="Futura Lt BT" panose="020B0402020204020303" pitchFamily="34" charset="0"/>
                <a:cs typeface="Arial" panose="020B0604020202020204" pitchFamily="34" charset="0"/>
              </a:rPr>
              <a:t>. Building cross-border cooperation in the field of cycling tourism between South Baltic countries will increase the sustainability of tourism in the whole region. </a:t>
            </a:r>
            <a:endParaRPr lang="en-GB" sz="1200" dirty="0" smtClean="0">
              <a:solidFill>
                <a:schemeClr val="accent1">
                  <a:lumMod val="75000"/>
                </a:schemeClr>
              </a:solidFill>
              <a:latin typeface="Futura Lt BT" panose="020B0402020204020303"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70FE043-707E-44A4-B8FE-F3C98D5EA8A5}" type="slidenum">
              <a:rPr lang="en-US" smtClean="0"/>
              <a:t>11</a:t>
            </a:fld>
            <a:endParaRPr lang="en-US"/>
          </a:p>
        </p:txBody>
      </p:sp>
    </p:spTree>
    <p:extLst>
      <p:ext uri="{BB962C8B-B14F-4D97-AF65-F5344CB8AC3E}">
        <p14:creationId xmlns:p14="http://schemas.microsoft.com/office/powerpoint/2010/main" val="2205748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A7AE2CBA-707B-4246-9626-372C84315153}" type="datetimeFigureOut">
              <a:rPr lang="pl-PL" smtClean="0"/>
              <a:t>2018-03-08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57472C6-4A95-4331-B1C4-DA7F8A821502}" type="slidenum">
              <a:rPr lang="pl-PL" smtClean="0"/>
              <a:t>‹#›</a:t>
            </a:fld>
            <a:endParaRPr lang="pl-PL"/>
          </a:p>
        </p:txBody>
      </p:sp>
    </p:spTree>
    <p:extLst>
      <p:ext uri="{BB962C8B-B14F-4D97-AF65-F5344CB8AC3E}">
        <p14:creationId xmlns:p14="http://schemas.microsoft.com/office/powerpoint/2010/main" val="4011038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A7AE2CBA-707B-4246-9626-372C84315153}" type="datetimeFigureOut">
              <a:rPr lang="pl-PL" smtClean="0"/>
              <a:t>2018-03-08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57472C6-4A95-4331-B1C4-DA7F8A821502}" type="slidenum">
              <a:rPr lang="pl-PL" smtClean="0"/>
              <a:t>‹#›</a:t>
            </a:fld>
            <a:endParaRPr lang="pl-PL"/>
          </a:p>
        </p:txBody>
      </p:sp>
    </p:spTree>
    <p:extLst>
      <p:ext uri="{BB962C8B-B14F-4D97-AF65-F5344CB8AC3E}">
        <p14:creationId xmlns:p14="http://schemas.microsoft.com/office/powerpoint/2010/main" val="382936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A7AE2CBA-707B-4246-9626-372C84315153}" type="datetimeFigureOut">
              <a:rPr lang="pl-PL" smtClean="0"/>
              <a:t>2018-03-08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57472C6-4A95-4331-B1C4-DA7F8A821502}" type="slidenum">
              <a:rPr lang="pl-PL" smtClean="0"/>
              <a:t>‹#›</a:t>
            </a:fld>
            <a:endParaRPr lang="pl-PL"/>
          </a:p>
        </p:txBody>
      </p:sp>
    </p:spTree>
    <p:extLst>
      <p:ext uri="{BB962C8B-B14F-4D97-AF65-F5344CB8AC3E}">
        <p14:creationId xmlns:p14="http://schemas.microsoft.com/office/powerpoint/2010/main" val="2043688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A7AE2CBA-707B-4246-9626-372C84315153}" type="datetimeFigureOut">
              <a:rPr lang="pl-PL" smtClean="0"/>
              <a:t>2018-03-08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57472C6-4A95-4331-B1C4-DA7F8A821502}" type="slidenum">
              <a:rPr lang="pl-PL" smtClean="0"/>
              <a:t>‹#›</a:t>
            </a:fld>
            <a:endParaRPr lang="pl-PL"/>
          </a:p>
        </p:txBody>
      </p:sp>
    </p:spTree>
    <p:extLst>
      <p:ext uri="{BB962C8B-B14F-4D97-AF65-F5344CB8AC3E}">
        <p14:creationId xmlns:p14="http://schemas.microsoft.com/office/powerpoint/2010/main" val="4146963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A7AE2CBA-707B-4246-9626-372C84315153}" type="datetimeFigureOut">
              <a:rPr lang="pl-PL" smtClean="0"/>
              <a:t>2018-03-08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57472C6-4A95-4331-B1C4-DA7F8A821502}" type="slidenum">
              <a:rPr lang="pl-PL" smtClean="0"/>
              <a:t>‹#›</a:t>
            </a:fld>
            <a:endParaRPr lang="pl-PL"/>
          </a:p>
        </p:txBody>
      </p:sp>
    </p:spTree>
    <p:extLst>
      <p:ext uri="{BB962C8B-B14F-4D97-AF65-F5344CB8AC3E}">
        <p14:creationId xmlns:p14="http://schemas.microsoft.com/office/powerpoint/2010/main" val="1433177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A7AE2CBA-707B-4246-9626-372C84315153}" type="datetimeFigureOut">
              <a:rPr lang="pl-PL" smtClean="0"/>
              <a:t>2018-03-08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57472C6-4A95-4331-B1C4-DA7F8A821502}" type="slidenum">
              <a:rPr lang="pl-PL" smtClean="0"/>
              <a:t>‹#›</a:t>
            </a:fld>
            <a:endParaRPr lang="pl-PL"/>
          </a:p>
        </p:txBody>
      </p:sp>
    </p:spTree>
    <p:extLst>
      <p:ext uri="{BB962C8B-B14F-4D97-AF65-F5344CB8AC3E}">
        <p14:creationId xmlns:p14="http://schemas.microsoft.com/office/powerpoint/2010/main" val="4197852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A7AE2CBA-707B-4246-9626-372C84315153}" type="datetimeFigureOut">
              <a:rPr lang="pl-PL" smtClean="0"/>
              <a:t>2018-03-08</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957472C6-4A95-4331-B1C4-DA7F8A821502}" type="slidenum">
              <a:rPr lang="pl-PL" smtClean="0"/>
              <a:t>‹#›</a:t>
            </a:fld>
            <a:endParaRPr lang="pl-PL"/>
          </a:p>
        </p:txBody>
      </p:sp>
    </p:spTree>
    <p:extLst>
      <p:ext uri="{BB962C8B-B14F-4D97-AF65-F5344CB8AC3E}">
        <p14:creationId xmlns:p14="http://schemas.microsoft.com/office/powerpoint/2010/main" val="3554717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A7AE2CBA-707B-4246-9626-372C84315153}" type="datetimeFigureOut">
              <a:rPr lang="pl-PL" smtClean="0"/>
              <a:t>2018-03-08</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957472C6-4A95-4331-B1C4-DA7F8A821502}" type="slidenum">
              <a:rPr lang="pl-PL" smtClean="0"/>
              <a:t>‹#›</a:t>
            </a:fld>
            <a:endParaRPr lang="pl-PL"/>
          </a:p>
        </p:txBody>
      </p:sp>
    </p:spTree>
    <p:extLst>
      <p:ext uri="{BB962C8B-B14F-4D97-AF65-F5344CB8AC3E}">
        <p14:creationId xmlns:p14="http://schemas.microsoft.com/office/powerpoint/2010/main" val="1317943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A7AE2CBA-707B-4246-9626-372C84315153}" type="datetimeFigureOut">
              <a:rPr lang="pl-PL" smtClean="0"/>
              <a:t>2018-03-08</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957472C6-4A95-4331-B1C4-DA7F8A821502}" type="slidenum">
              <a:rPr lang="pl-PL" smtClean="0"/>
              <a:t>‹#›</a:t>
            </a:fld>
            <a:endParaRPr lang="pl-PL"/>
          </a:p>
        </p:txBody>
      </p:sp>
    </p:spTree>
    <p:extLst>
      <p:ext uri="{BB962C8B-B14F-4D97-AF65-F5344CB8AC3E}">
        <p14:creationId xmlns:p14="http://schemas.microsoft.com/office/powerpoint/2010/main" val="2999799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A7AE2CBA-707B-4246-9626-372C84315153}" type="datetimeFigureOut">
              <a:rPr lang="pl-PL" smtClean="0"/>
              <a:t>2018-03-08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57472C6-4A95-4331-B1C4-DA7F8A821502}" type="slidenum">
              <a:rPr lang="pl-PL" smtClean="0"/>
              <a:t>‹#›</a:t>
            </a:fld>
            <a:endParaRPr lang="pl-PL"/>
          </a:p>
        </p:txBody>
      </p:sp>
    </p:spTree>
    <p:extLst>
      <p:ext uri="{BB962C8B-B14F-4D97-AF65-F5344CB8AC3E}">
        <p14:creationId xmlns:p14="http://schemas.microsoft.com/office/powerpoint/2010/main" val="3581422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A7AE2CBA-707B-4246-9626-372C84315153}" type="datetimeFigureOut">
              <a:rPr lang="pl-PL" smtClean="0"/>
              <a:t>2018-03-08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57472C6-4A95-4331-B1C4-DA7F8A821502}" type="slidenum">
              <a:rPr lang="pl-PL" smtClean="0"/>
              <a:t>‹#›</a:t>
            </a:fld>
            <a:endParaRPr lang="pl-PL"/>
          </a:p>
        </p:txBody>
      </p:sp>
    </p:spTree>
    <p:extLst>
      <p:ext uri="{BB962C8B-B14F-4D97-AF65-F5344CB8AC3E}">
        <p14:creationId xmlns:p14="http://schemas.microsoft.com/office/powerpoint/2010/main" val="4108679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AE2CBA-707B-4246-9626-372C84315153}" type="datetimeFigureOut">
              <a:rPr lang="pl-PL" smtClean="0"/>
              <a:t>2018-03-08</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7472C6-4A95-4331-B1C4-DA7F8A821502}" type="slidenum">
              <a:rPr lang="pl-PL" smtClean="0"/>
              <a:t>‹#›</a:t>
            </a:fld>
            <a:endParaRPr lang="pl-PL"/>
          </a:p>
        </p:txBody>
      </p:sp>
    </p:spTree>
    <p:extLst>
      <p:ext uri="{BB962C8B-B14F-4D97-AF65-F5344CB8AC3E}">
        <p14:creationId xmlns:p14="http://schemas.microsoft.com/office/powerpoint/2010/main" val="678275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3.jpeg"/><Relationship Id="rId7"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 Id="rId9"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51168"/>
            <a:ext cx="9144793" cy="6237312"/>
          </a:xfrm>
          <a:prstGeom prst="rect">
            <a:avLst/>
          </a:prstGeom>
        </p:spPr>
      </p:pic>
      <p:pic>
        <p:nvPicPr>
          <p:cNvPr id="4" name="Obraz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44270"/>
            <a:ext cx="2736304" cy="555192"/>
          </a:xfrm>
          <a:prstGeom prst="rect">
            <a:avLst/>
          </a:prstGeom>
        </p:spPr>
      </p:pic>
      <p:pic>
        <p:nvPicPr>
          <p:cNvPr id="5" name="Obraz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33895" y="23044"/>
            <a:ext cx="2510898" cy="603012"/>
          </a:xfrm>
          <a:prstGeom prst="rect">
            <a:avLst/>
          </a:prstGeom>
        </p:spPr>
      </p:pic>
      <p:sp>
        <p:nvSpPr>
          <p:cNvPr id="9" name="Subtitle 8">
            <a:extLst>
              <a:ext uri="{FF2B5EF4-FFF2-40B4-BE49-F238E27FC236}">
                <a16:creationId xmlns:a16="http://schemas.microsoft.com/office/drawing/2014/main" xmlns="" id="{DE1662F4-8122-4A10-8F81-1306FAA2B6C2}"/>
              </a:ext>
            </a:extLst>
          </p:cNvPr>
          <p:cNvSpPr>
            <a:spLocks noGrp="1"/>
          </p:cNvSpPr>
          <p:nvPr>
            <p:ph type="subTitle" idx="1"/>
          </p:nvPr>
        </p:nvSpPr>
        <p:spPr>
          <a:xfrm>
            <a:off x="1153344" y="5543437"/>
            <a:ext cx="7990656" cy="1314563"/>
          </a:xfrm>
        </p:spPr>
        <p:txBody>
          <a:bodyPr>
            <a:normAutofit fontScale="92500" lnSpcReduction="20000"/>
          </a:bodyPr>
          <a:lstStyle/>
          <a:p>
            <a:pPr algn="r"/>
            <a:r>
              <a:rPr lang="en-US" sz="2400" b="1" dirty="0" smtClean="0">
                <a:solidFill>
                  <a:schemeClr val="bg1"/>
                </a:solidFill>
                <a:latin typeface="Futura Lt BT" panose="020B0402020204020303" pitchFamily="34" charset="0"/>
              </a:rPr>
              <a:t>Marco Ciarrocchi</a:t>
            </a:r>
          </a:p>
          <a:p>
            <a:pPr algn="r"/>
            <a:r>
              <a:rPr lang="pl-PL" sz="2400" dirty="0" smtClean="0">
                <a:solidFill>
                  <a:schemeClr val="bg1"/>
                </a:solidFill>
                <a:latin typeface="Futura Lt BT" panose="020B0402020204020303" pitchFamily="34" charset="0"/>
              </a:rPr>
              <a:t>European </a:t>
            </a:r>
            <a:r>
              <a:rPr lang="pl-PL" sz="2400" dirty="0">
                <a:solidFill>
                  <a:schemeClr val="bg1"/>
                </a:solidFill>
                <a:latin typeface="Futura Lt BT" panose="020B0402020204020303" pitchFamily="34" charset="0"/>
              </a:rPr>
              <a:t>Cyclists’ Federation</a:t>
            </a:r>
          </a:p>
          <a:p>
            <a:pPr algn="r"/>
            <a:r>
              <a:rPr lang="en-US" sz="2000" dirty="0" smtClean="0">
                <a:solidFill>
                  <a:schemeClr val="bg1"/>
                </a:solidFill>
                <a:latin typeface="Futura Lt BT" panose="020B0402020204020303" pitchFamily="34" charset="0"/>
              </a:rPr>
              <a:t>7 March 2018</a:t>
            </a:r>
          </a:p>
          <a:p>
            <a:pPr algn="r"/>
            <a:r>
              <a:rPr lang="en-US" sz="2000" dirty="0" smtClean="0">
                <a:solidFill>
                  <a:schemeClr val="bg1"/>
                </a:solidFill>
                <a:latin typeface="Futura Lt BT" panose="020B0402020204020303" pitchFamily="34" charset="0"/>
              </a:rPr>
              <a:t>ITB – Berlin, Germany</a:t>
            </a:r>
            <a:endParaRPr lang="pl-PL" sz="2000" dirty="0">
              <a:solidFill>
                <a:schemeClr val="bg1"/>
              </a:solidFill>
              <a:latin typeface="Futura Lt BT" panose="020B0402020204020303" pitchFamily="34" charset="0"/>
            </a:endParaRPr>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0025" y="715355"/>
            <a:ext cx="4871126" cy="1993565"/>
          </a:xfrm>
          <a:prstGeom prst="rect">
            <a:avLst/>
          </a:prstGeom>
        </p:spPr>
      </p:pic>
    </p:spTree>
    <p:extLst>
      <p:ext uri="{BB962C8B-B14F-4D97-AF65-F5344CB8AC3E}">
        <p14:creationId xmlns:p14="http://schemas.microsoft.com/office/powerpoint/2010/main" val="32893131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44270"/>
            <a:ext cx="2736304" cy="555192"/>
          </a:xfrm>
          <a:prstGeom prst="rect">
            <a:avLst/>
          </a:prstGeom>
        </p:spPr>
      </p:pic>
      <p:pic>
        <p:nvPicPr>
          <p:cNvPr id="5" name="Obraz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3895" y="23044"/>
            <a:ext cx="2510898" cy="603012"/>
          </a:xfrm>
          <a:prstGeom prst="rect">
            <a:avLst/>
          </a:prstGeom>
        </p:spPr>
      </p:pic>
      <p:pic>
        <p:nvPicPr>
          <p:cNvPr id="2050" name="Picture 2" descr="http://www.eurovelo.com/en/eurovelos/eurovelo-10/image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6712"/>
            <a:ext cx="7164288" cy="60330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5054" y="836004"/>
            <a:ext cx="1765626" cy="1765626"/>
          </a:xfrm>
          <a:prstGeom prst="rect">
            <a:avLst/>
          </a:prstGeom>
        </p:spPr>
      </p:pic>
    </p:spTree>
    <p:extLst>
      <p:ext uri="{BB962C8B-B14F-4D97-AF65-F5344CB8AC3E}">
        <p14:creationId xmlns:p14="http://schemas.microsoft.com/office/powerpoint/2010/main" val="285727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isultati immagini per biking south bal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68" y="-99392"/>
            <a:ext cx="5784268" cy="2536266"/>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6216" y="6258184"/>
            <a:ext cx="2736304" cy="555192"/>
          </a:xfrm>
          <a:prstGeom prst="rect">
            <a:avLst/>
          </a:prstGeom>
        </p:spPr>
      </p:pic>
      <p:sp>
        <p:nvSpPr>
          <p:cNvPr id="2" name="Rectangle 1"/>
          <p:cNvSpPr/>
          <p:nvPr/>
        </p:nvSpPr>
        <p:spPr>
          <a:xfrm>
            <a:off x="611560" y="2132856"/>
            <a:ext cx="7992888" cy="3908762"/>
          </a:xfrm>
          <a:prstGeom prst="rect">
            <a:avLst/>
          </a:prstGeom>
        </p:spPr>
        <p:txBody>
          <a:bodyPr wrap="square">
            <a:spAutoFit/>
          </a:bodyPr>
          <a:lstStyle/>
          <a:p>
            <a:pPr algn="just"/>
            <a:r>
              <a:rPr lang="en-US" sz="2400" b="1" u="sng" dirty="0">
                <a:solidFill>
                  <a:schemeClr val="accent1">
                    <a:lumMod val="75000"/>
                  </a:schemeClr>
                </a:solidFill>
                <a:latin typeface="Futura Lt BT" panose="020B0402020204020303" pitchFamily="34" charset="0"/>
                <a:cs typeface="Arial" panose="020B0604020202020204" pitchFamily="34" charset="0"/>
              </a:rPr>
              <a:t>Baltic Sea Cycle Route </a:t>
            </a:r>
            <a:r>
              <a:rPr lang="en-US" sz="2400" b="1" u="sng" dirty="0" smtClean="0">
                <a:solidFill>
                  <a:schemeClr val="accent1">
                    <a:lumMod val="75000"/>
                  </a:schemeClr>
                </a:solidFill>
                <a:latin typeface="Futura Lt BT" panose="020B0402020204020303" pitchFamily="34" charset="0"/>
                <a:cs typeface="Arial" panose="020B0604020202020204" pitchFamily="34" charset="0"/>
              </a:rPr>
              <a:t>Copenhagen-</a:t>
            </a:r>
            <a:r>
              <a:rPr lang="en-US" sz="2400" b="1" u="sng" dirty="0" err="1" smtClean="0">
                <a:solidFill>
                  <a:schemeClr val="accent1">
                    <a:lumMod val="75000"/>
                  </a:schemeClr>
                </a:solidFill>
                <a:latin typeface="Futura Lt BT" panose="020B0402020204020303" pitchFamily="34" charset="0"/>
                <a:cs typeface="Arial" panose="020B0604020202020204" pitchFamily="34" charset="0"/>
              </a:rPr>
              <a:t>Gdańsk</a:t>
            </a:r>
            <a:endParaRPr lang="en-US" sz="2400" b="1" u="sng" dirty="0">
              <a:solidFill>
                <a:schemeClr val="accent1">
                  <a:lumMod val="75000"/>
                </a:schemeClr>
              </a:solidFill>
              <a:latin typeface="Futura Lt BT" panose="020B0402020204020303" pitchFamily="34" charset="0"/>
              <a:cs typeface="Arial" panose="020B0604020202020204" pitchFamily="34" charset="0"/>
            </a:endParaRPr>
          </a:p>
          <a:p>
            <a:pPr algn="just"/>
            <a:endParaRPr lang="en-US" sz="2400" dirty="0" smtClean="0">
              <a:solidFill>
                <a:schemeClr val="accent1">
                  <a:lumMod val="75000"/>
                </a:schemeClr>
              </a:solidFill>
              <a:latin typeface="Futura Lt BT" panose="020B0402020204020303" pitchFamily="34" charset="0"/>
              <a:cs typeface="Arial" panose="020B0604020202020204" pitchFamily="34" charset="0"/>
            </a:endParaRPr>
          </a:p>
          <a:p>
            <a:pPr marL="342900" indent="-342900" algn="just">
              <a:buFont typeface="Arial" panose="020B0604020202020204" pitchFamily="34" charset="0"/>
              <a:buChar char="•"/>
            </a:pPr>
            <a:r>
              <a:rPr lang="en-US" sz="2400" dirty="0" smtClean="0">
                <a:solidFill>
                  <a:schemeClr val="accent1">
                    <a:lumMod val="75000"/>
                  </a:schemeClr>
                </a:solidFill>
                <a:latin typeface="Futura Lt BT" panose="020B0402020204020303" pitchFamily="34" charset="0"/>
                <a:cs typeface="Arial" panose="020B0604020202020204" pitchFamily="34" charset="0"/>
              </a:rPr>
              <a:t>Improvement</a:t>
            </a:r>
            <a:r>
              <a:rPr lang="en-US" sz="2400" dirty="0">
                <a:solidFill>
                  <a:schemeClr val="accent1">
                    <a:lumMod val="75000"/>
                  </a:schemeClr>
                </a:solidFill>
                <a:latin typeface="Futura Lt BT" panose="020B0402020204020303" pitchFamily="34" charset="0"/>
                <a:cs typeface="Arial" panose="020B0604020202020204" pitchFamily="34" charset="0"/>
              </a:rPr>
              <a:t>, promotion, connection and coordination of the </a:t>
            </a:r>
            <a:r>
              <a:rPr lang="en-US" sz="2800" b="1" dirty="0">
                <a:solidFill>
                  <a:schemeClr val="accent1">
                    <a:lumMod val="75000"/>
                  </a:schemeClr>
                </a:solidFill>
                <a:latin typeface="Futura Lt BT" panose="020B0402020204020303" pitchFamily="34" charset="0"/>
                <a:cs typeface="Arial" panose="020B0604020202020204" pitchFamily="34" charset="0"/>
              </a:rPr>
              <a:t>natural and cultural tourist resources </a:t>
            </a:r>
            <a:r>
              <a:rPr lang="en-US" sz="2400" dirty="0">
                <a:solidFill>
                  <a:schemeClr val="accent1">
                    <a:lumMod val="75000"/>
                  </a:schemeClr>
                </a:solidFill>
                <a:latin typeface="Futura Lt BT" panose="020B0402020204020303" pitchFamily="34" charset="0"/>
                <a:cs typeface="Arial" panose="020B0604020202020204" pitchFamily="34" charset="0"/>
              </a:rPr>
              <a:t>of South Baltic areas' coastal regions as a cross-border, sustainable, well-recognized cycle tourism </a:t>
            </a:r>
            <a:r>
              <a:rPr lang="en-US" sz="2400" dirty="0" smtClean="0">
                <a:solidFill>
                  <a:schemeClr val="accent1">
                    <a:lumMod val="75000"/>
                  </a:schemeClr>
                </a:solidFill>
                <a:latin typeface="Futura Lt BT" panose="020B0402020204020303" pitchFamily="34" charset="0"/>
                <a:cs typeface="Arial" panose="020B0604020202020204" pitchFamily="34" charset="0"/>
              </a:rPr>
              <a:t>product</a:t>
            </a:r>
            <a:r>
              <a:rPr lang="en-US" sz="2400" dirty="0">
                <a:solidFill>
                  <a:schemeClr val="accent1">
                    <a:lumMod val="75000"/>
                  </a:schemeClr>
                </a:solidFill>
                <a:latin typeface="Futura Lt BT" panose="020B0402020204020303" pitchFamily="34" charset="0"/>
                <a:cs typeface="Arial" panose="020B0604020202020204" pitchFamily="34" charset="0"/>
              </a:rPr>
              <a:t>.</a:t>
            </a:r>
            <a:endParaRPr lang="en-US" sz="2400" dirty="0" smtClean="0">
              <a:solidFill>
                <a:schemeClr val="accent1">
                  <a:lumMod val="75000"/>
                </a:schemeClr>
              </a:solidFill>
              <a:latin typeface="Futura Lt BT" panose="020B0402020204020303" pitchFamily="34" charset="0"/>
              <a:cs typeface="Arial" panose="020B0604020202020204" pitchFamily="34" charset="0"/>
            </a:endParaRPr>
          </a:p>
          <a:p>
            <a:pPr marL="342900" indent="-342900" algn="just">
              <a:buFont typeface="Arial" panose="020B0604020202020204" pitchFamily="34" charset="0"/>
              <a:buChar char="•"/>
            </a:pPr>
            <a:endParaRPr lang="en-US" sz="2400" dirty="0">
              <a:solidFill>
                <a:schemeClr val="accent1">
                  <a:lumMod val="75000"/>
                </a:schemeClr>
              </a:solidFill>
              <a:latin typeface="Futura Lt BT" panose="020B0402020204020303" pitchFamily="34" charset="0"/>
              <a:cs typeface="Arial" panose="020B0604020202020204" pitchFamily="34" charset="0"/>
            </a:endParaRPr>
          </a:p>
          <a:p>
            <a:pPr marL="342900" indent="-342900" algn="just">
              <a:buFont typeface="Arial" panose="020B0604020202020204" pitchFamily="34" charset="0"/>
              <a:buChar char="•"/>
            </a:pPr>
            <a:r>
              <a:rPr lang="en-US" sz="2400" dirty="0" smtClean="0">
                <a:solidFill>
                  <a:schemeClr val="accent1">
                    <a:lumMod val="75000"/>
                  </a:schemeClr>
                </a:solidFill>
                <a:latin typeface="Futura Lt BT" panose="020B0402020204020303" pitchFamily="34" charset="0"/>
                <a:cs typeface="Arial" panose="020B0604020202020204" pitchFamily="34" charset="0"/>
              </a:rPr>
              <a:t>Building </a:t>
            </a:r>
            <a:r>
              <a:rPr lang="en-US" sz="2400" dirty="0">
                <a:solidFill>
                  <a:schemeClr val="accent1">
                    <a:lumMod val="75000"/>
                  </a:schemeClr>
                </a:solidFill>
                <a:latin typeface="Futura Lt BT" panose="020B0402020204020303" pitchFamily="34" charset="0"/>
                <a:cs typeface="Arial" panose="020B0604020202020204" pitchFamily="34" charset="0"/>
              </a:rPr>
              <a:t>cross-border cooperation in the field of cycling tourism between South Baltic countries </a:t>
            </a:r>
            <a:r>
              <a:rPr lang="en-US" sz="2400" dirty="0" smtClean="0">
                <a:solidFill>
                  <a:schemeClr val="accent1">
                    <a:lumMod val="75000"/>
                  </a:schemeClr>
                </a:solidFill>
                <a:latin typeface="Futura Lt BT" panose="020B0402020204020303" pitchFamily="34" charset="0"/>
                <a:cs typeface="Arial" panose="020B0604020202020204" pitchFamily="34" charset="0"/>
              </a:rPr>
              <a:t>to increase </a:t>
            </a:r>
            <a:r>
              <a:rPr lang="en-US" sz="2400" dirty="0">
                <a:solidFill>
                  <a:schemeClr val="accent1">
                    <a:lumMod val="75000"/>
                  </a:schemeClr>
                </a:solidFill>
                <a:latin typeface="Futura Lt BT" panose="020B0402020204020303" pitchFamily="34" charset="0"/>
                <a:cs typeface="Arial" panose="020B0604020202020204" pitchFamily="34" charset="0"/>
              </a:rPr>
              <a:t>the </a:t>
            </a:r>
            <a:r>
              <a:rPr lang="en-US" sz="2800" b="1" dirty="0">
                <a:solidFill>
                  <a:schemeClr val="accent1">
                    <a:lumMod val="75000"/>
                  </a:schemeClr>
                </a:solidFill>
                <a:latin typeface="Futura Lt BT" panose="020B0402020204020303" pitchFamily="34" charset="0"/>
                <a:cs typeface="Arial" panose="020B0604020202020204" pitchFamily="34" charset="0"/>
              </a:rPr>
              <a:t>sustainability of tourism </a:t>
            </a:r>
            <a:r>
              <a:rPr lang="en-US" sz="2400" dirty="0">
                <a:solidFill>
                  <a:schemeClr val="accent1">
                    <a:lumMod val="75000"/>
                  </a:schemeClr>
                </a:solidFill>
                <a:latin typeface="Futura Lt BT" panose="020B0402020204020303" pitchFamily="34" charset="0"/>
                <a:cs typeface="Arial" panose="020B0604020202020204" pitchFamily="34" charset="0"/>
              </a:rPr>
              <a:t>in the whole region. </a:t>
            </a:r>
            <a:endParaRPr lang="en-GB" sz="2400" dirty="0">
              <a:solidFill>
                <a:schemeClr val="accent1">
                  <a:lumMod val="75000"/>
                </a:schemeClr>
              </a:solidFill>
              <a:latin typeface="Futura Lt BT" panose="020B0402020204020303" pitchFamily="34" charset="0"/>
              <a:cs typeface="Arial" panose="020B0604020202020204" pitchFamily="34" charset="0"/>
            </a:endParaRPr>
          </a:p>
        </p:txBody>
      </p:sp>
    </p:spTree>
    <p:extLst>
      <p:ext uri="{BB962C8B-B14F-4D97-AF65-F5344CB8AC3E}">
        <p14:creationId xmlns:p14="http://schemas.microsoft.com/office/powerpoint/2010/main" val="223894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randombar(horizontal)">
                                      <p:cBhvr>
                                        <p:cTn id="1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44270"/>
            <a:ext cx="2736304" cy="555192"/>
          </a:xfrm>
          <a:prstGeom prst="rect">
            <a:avLst/>
          </a:prstGeom>
        </p:spPr>
      </p:pic>
      <p:pic>
        <p:nvPicPr>
          <p:cNvPr id="5" name="Obraz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3895" y="23044"/>
            <a:ext cx="2510898" cy="603012"/>
          </a:xfrm>
          <a:prstGeom prst="rect">
            <a:avLst/>
          </a:prstGeom>
        </p:spPr>
      </p:pic>
      <p:pic>
        <p:nvPicPr>
          <p:cNvPr id="6" name="Picture 5"/>
          <p:cNvPicPr>
            <a:picLocks noChangeAspect="1" noChangeArrowheads="1"/>
          </p:cNvPicPr>
          <p:nvPr/>
        </p:nvPicPr>
        <p:blipFill>
          <a:blip r:embed="rId4" cstate="print"/>
          <a:srcRect/>
          <a:stretch>
            <a:fillRect/>
          </a:stretch>
        </p:blipFill>
        <p:spPr bwMode="auto">
          <a:xfrm>
            <a:off x="4729551" y="4226836"/>
            <a:ext cx="3732277" cy="2442524"/>
          </a:xfrm>
          <a:prstGeom prst="rect">
            <a:avLst/>
          </a:prstGeom>
          <a:noFill/>
          <a:ln w="9525">
            <a:noFill/>
            <a:miter lim="800000"/>
            <a:headEnd/>
            <a:tailEnd/>
          </a:ln>
          <a:effectLst/>
        </p:spPr>
      </p:pic>
      <p:pic>
        <p:nvPicPr>
          <p:cNvPr id="7" name="Picture 8"/>
          <p:cNvPicPr>
            <a:picLocks noChangeAspect="1" noChangeArrowheads="1"/>
          </p:cNvPicPr>
          <p:nvPr/>
        </p:nvPicPr>
        <p:blipFill rotWithShape="1">
          <a:blip r:embed="rId5" cstate="print"/>
          <a:srcRect l="1389" t="-2575" r="-1389" b="2575"/>
          <a:stretch/>
        </p:blipFill>
        <p:spPr bwMode="auto">
          <a:xfrm>
            <a:off x="827584" y="4168260"/>
            <a:ext cx="3707904" cy="2501100"/>
          </a:xfrm>
          <a:prstGeom prst="rect">
            <a:avLst/>
          </a:prstGeom>
          <a:noFill/>
          <a:ln w="9525">
            <a:noFill/>
            <a:miter lim="800000"/>
            <a:headEnd/>
            <a:tailEnd/>
          </a:ln>
          <a:effectLst/>
        </p:spPr>
      </p:pic>
      <p:sp>
        <p:nvSpPr>
          <p:cNvPr id="8" name="Titel 1"/>
          <p:cNvSpPr>
            <a:spLocks noGrp="1"/>
          </p:cNvSpPr>
          <p:nvPr>
            <p:ph type="title"/>
          </p:nvPr>
        </p:nvSpPr>
        <p:spPr>
          <a:xfrm>
            <a:off x="-1" y="548680"/>
            <a:ext cx="9144793" cy="1143000"/>
          </a:xfrm>
        </p:spPr>
        <p:txBody>
          <a:bodyPr>
            <a:noAutofit/>
          </a:bodyPr>
          <a:lstStyle/>
          <a:p>
            <a:r>
              <a:rPr lang="de-DE" sz="3200" b="1" dirty="0"/>
              <a:t> </a:t>
            </a:r>
            <a:r>
              <a:rPr lang="de-DE" sz="3200" b="1" dirty="0" smtClean="0">
                <a:solidFill>
                  <a:schemeClr val="accent1">
                    <a:lumMod val="75000"/>
                  </a:schemeClr>
                </a:solidFill>
                <a:latin typeface="Futura Lt BT" panose="020B0402020204020303" pitchFamily="34" charset="0"/>
                <a:ea typeface="+mn-ea"/>
                <a:cs typeface="Arial" panose="020B0604020202020204" pitchFamily="34" charset="0"/>
              </a:rPr>
              <a:t>Best practices: EuroVelo </a:t>
            </a:r>
            <a:r>
              <a:rPr lang="de-DE" sz="3200" b="1" dirty="0">
                <a:solidFill>
                  <a:schemeClr val="accent1">
                    <a:lumMod val="75000"/>
                  </a:schemeClr>
                </a:solidFill>
                <a:latin typeface="Futura Lt BT" panose="020B0402020204020303" pitchFamily="34" charset="0"/>
                <a:ea typeface="+mn-ea"/>
                <a:cs typeface="Arial" panose="020B0604020202020204" pitchFamily="34" charset="0"/>
              </a:rPr>
              <a:t>15 – Rhine Cycle Route</a:t>
            </a:r>
            <a:endParaRPr lang="de-DE" sz="1800" b="1" dirty="0">
              <a:solidFill>
                <a:schemeClr val="accent1">
                  <a:lumMod val="75000"/>
                </a:schemeClr>
              </a:solidFill>
              <a:latin typeface="Futura Lt BT" panose="020B0402020204020303" pitchFamily="34" charset="0"/>
              <a:ea typeface="+mn-ea"/>
              <a:cs typeface="Arial" panose="020B0604020202020204" pitchFamily="34" charset="0"/>
            </a:endParaRPr>
          </a:p>
        </p:txBody>
      </p:sp>
      <p:pic>
        <p:nvPicPr>
          <p:cNvPr id="9" name="Picture 6"/>
          <p:cNvPicPr>
            <a:picLocks noGrp="1" noChangeAspect="1" noChangeArrowheads="1"/>
          </p:cNvPicPr>
          <p:nvPr>
            <p:ph idx="1"/>
          </p:nvPr>
        </p:nvPicPr>
        <p:blipFill>
          <a:blip r:embed="rId6" cstate="print"/>
          <a:srcRect/>
          <a:stretch>
            <a:fillRect/>
          </a:stretch>
        </p:blipFill>
        <p:spPr bwMode="auto">
          <a:xfrm>
            <a:off x="539552" y="1594374"/>
            <a:ext cx="4378980" cy="2433831"/>
          </a:xfrm>
          <a:prstGeom prst="rect">
            <a:avLst/>
          </a:prstGeom>
          <a:noFill/>
          <a:ln w="9525">
            <a:noFill/>
            <a:miter lim="800000"/>
            <a:headEnd/>
            <a:tailEnd/>
          </a:ln>
        </p:spPr>
      </p:pic>
      <p:pic>
        <p:nvPicPr>
          <p:cNvPr id="10" name="Picture 10" descr="D:\INTERREG IV B NWE DEMARRAGE\Logo\EV 15 Logo.jpg"/>
          <p:cNvPicPr>
            <a:picLocks noChangeAspect="1" noChangeArrowheads="1"/>
          </p:cNvPicPr>
          <p:nvPr/>
        </p:nvPicPr>
        <p:blipFill>
          <a:blip r:embed="rId7" cstate="print"/>
          <a:srcRect/>
          <a:stretch>
            <a:fillRect/>
          </a:stretch>
        </p:blipFill>
        <p:spPr bwMode="auto">
          <a:xfrm>
            <a:off x="5148263" y="1594374"/>
            <a:ext cx="2433831" cy="2433831"/>
          </a:xfrm>
          <a:prstGeom prst="rect">
            <a:avLst/>
          </a:prstGeom>
          <a:noFill/>
        </p:spPr>
      </p:pic>
    </p:spTree>
    <p:extLst>
      <p:ext uri="{BB962C8B-B14F-4D97-AF65-F5344CB8AC3E}">
        <p14:creationId xmlns:p14="http://schemas.microsoft.com/office/powerpoint/2010/main" val="305261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44270"/>
            <a:ext cx="2736304" cy="555192"/>
          </a:xfrm>
          <a:prstGeom prst="rect">
            <a:avLst/>
          </a:prstGeom>
        </p:spPr>
      </p:pic>
      <p:pic>
        <p:nvPicPr>
          <p:cNvPr id="5" name="Obraz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3895" y="23044"/>
            <a:ext cx="2510898" cy="603012"/>
          </a:xfrm>
          <a:prstGeom prst="rect">
            <a:avLst/>
          </a:prstGeom>
        </p:spPr>
      </p:pic>
      <p:pic>
        <p:nvPicPr>
          <p:cNvPr id="6" name="Picture 5"/>
          <p:cNvPicPr>
            <a:picLocks noChangeAspect="1" noChangeArrowheads="1"/>
          </p:cNvPicPr>
          <p:nvPr/>
        </p:nvPicPr>
        <p:blipFill>
          <a:blip r:embed="rId4" cstate="print"/>
          <a:srcRect/>
          <a:stretch>
            <a:fillRect/>
          </a:stretch>
        </p:blipFill>
        <p:spPr bwMode="auto">
          <a:xfrm>
            <a:off x="5087924" y="1036361"/>
            <a:ext cx="4032448" cy="5808207"/>
          </a:xfrm>
          <a:prstGeom prst="rect">
            <a:avLst/>
          </a:prstGeom>
          <a:noFill/>
          <a:ln w="9525">
            <a:noFill/>
            <a:miter lim="800000"/>
            <a:headEnd/>
            <a:tailEnd/>
          </a:ln>
        </p:spPr>
      </p:pic>
      <p:pic>
        <p:nvPicPr>
          <p:cNvPr id="7" name="Picture 9" descr="K:\IM\INTERREG IV B NWE DEMARRAGE\Logo\EFRE Logo.jpg"/>
          <p:cNvPicPr>
            <a:picLocks noChangeAspect="1" noChangeArrowheads="1"/>
          </p:cNvPicPr>
          <p:nvPr/>
        </p:nvPicPr>
        <p:blipFill>
          <a:blip r:embed="rId5" cstate="print"/>
          <a:srcRect/>
          <a:stretch>
            <a:fillRect/>
          </a:stretch>
        </p:blipFill>
        <p:spPr bwMode="auto">
          <a:xfrm>
            <a:off x="323528" y="3836597"/>
            <a:ext cx="2826757" cy="450180"/>
          </a:xfrm>
          <a:prstGeom prst="rect">
            <a:avLst/>
          </a:prstGeom>
          <a:noFill/>
          <a:ln w="9525">
            <a:noFill/>
            <a:miter lim="800000"/>
            <a:headEnd/>
            <a:tailEnd/>
          </a:ln>
        </p:spPr>
      </p:pic>
      <p:pic>
        <p:nvPicPr>
          <p:cNvPr id="8" name="Grafik 6" descr="NWE LOGO NEU.jpg"/>
          <p:cNvPicPr>
            <a:picLocks noChangeAspect="1"/>
          </p:cNvPicPr>
          <p:nvPr/>
        </p:nvPicPr>
        <p:blipFill>
          <a:blip r:embed="rId6" cstate="print"/>
          <a:stretch>
            <a:fillRect/>
          </a:stretch>
        </p:blipFill>
        <p:spPr>
          <a:xfrm>
            <a:off x="3059832" y="4887292"/>
            <a:ext cx="1553406" cy="1073629"/>
          </a:xfrm>
          <a:prstGeom prst="rect">
            <a:avLst/>
          </a:prstGeom>
        </p:spPr>
      </p:pic>
      <p:pic>
        <p:nvPicPr>
          <p:cNvPr id="9" name="Picture 8" descr="K:\IM\INTERREG IV B NWE DEMARRAGE\Logo\DEMARRAGE LOGO NEU\Logo_DEMARRAGE.jpg"/>
          <p:cNvPicPr>
            <a:picLocks noChangeAspect="1" noChangeArrowheads="1"/>
          </p:cNvPicPr>
          <p:nvPr/>
        </p:nvPicPr>
        <p:blipFill>
          <a:blip r:embed="rId7" cstate="print"/>
          <a:srcRect/>
          <a:stretch>
            <a:fillRect/>
          </a:stretch>
        </p:blipFill>
        <p:spPr bwMode="auto">
          <a:xfrm>
            <a:off x="364958" y="4887291"/>
            <a:ext cx="2089056" cy="1073629"/>
          </a:xfrm>
          <a:prstGeom prst="rect">
            <a:avLst/>
          </a:prstGeom>
          <a:noFill/>
          <a:ln w="9525">
            <a:noFill/>
            <a:miter lim="800000"/>
            <a:headEnd/>
            <a:tailEnd/>
          </a:ln>
        </p:spPr>
      </p:pic>
      <p:pic>
        <p:nvPicPr>
          <p:cNvPr id="10" name="Picture 9" descr="D:\INTERREG IV B NWE DEMARRAGE\Logo\EV 15 Logo.jpg"/>
          <p:cNvPicPr>
            <a:picLocks noChangeAspect="1" noChangeArrowheads="1"/>
          </p:cNvPicPr>
          <p:nvPr/>
        </p:nvPicPr>
        <p:blipFill>
          <a:blip r:embed="rId8" cstate="print"/>
          <a:srcRect/>
          <a:stretch>
            <a:fillRect/>
          </a:stretch>
        </p:blipFill>
        <p:spPr bwMode="auto">
          <a:xfrm>
            <a:off x="3491881" y="3501008"/>
            <a:ext cx="1121358" cy="1121358"/>
          </a:xfrm>
          <a:prstGeom prst="rect">
            <a:avLst/>
          </a:prstGeom>
          <a:noFill/>
        </p:spPr>
      </p:pic>
      <p:sp>
        <p:nvSpPr>
          <p:cNvPr id="11" name="Titel 1"/>
          <p:cNvSpPr>
            <a:spLocks noGrp="1"/>
          </p:cNvSpPr>
          <p:nvPr>
            <p:ph type="title"/>
          </p:nvPr>
        </p:nvSpPr>
        <p:spPr>
          <a:xfrm>
            <a:off x="364958" y="-79392"/>
            <a:ext cx="8755414" cy="705448"/>
          </a:xfrm>
        </p:spPr>
        <p:txBody>
          <a:bodyPr>
            <a:noAutofit/>
          </a:bodyPr>
          <a:lstStyle/>
          <a:p>
            <a:r>
              <a:rPr lang="de-DE" sz="1400" dirty="0"/>
              <a:t> </a:t>
            </a:r>
            <a:r>
              <a:rPr lang="de-DE" sz="1400" dirty="0" smtClean="0">
                <a:solidFill>
                  <a:schemeClr val="accent1">
                    <a:lumMod val="75000"/>
                  </a:schemeClr>
                </a:solidFill>
                <a:latin typeface="Futura Lt BT" panose="020B0402020204020303" pitchFamily="34" charset="0"/>
                <a:ea typeface="+mn-ea"/>
                <a:cs typeface="Arial" panose="020B0604020202020204" pitchFamily="34" charset="0"/>
              </a:rPr>
              <a:t>Best practices: EuroVelo </a:t>
            </a:r>
            <a:r>
              <a:rPr lang="de-DE" sz="1400" dirty="0">
                <a:solidFill>
                  <a:schemeClr val="accent1">
                    <a:lumMod val="75000"/>
                  </a:schemeClr>
                </a:solidFill>
                <a:latin typeface="Futura Lt BT" panose="020B0402020204020303" pitchFamily="34" charset="0"/>
                <a:ea typeface="+mn-ea"/>
                <a:cs typeface="Arial" panose="020B0604020202020204" pitchFamily="34" charset="0"/>
              </a:rPr>
              <a:t>15 – Rhine Cycle Route</a:t>
            </a:r>
            <a:endParaRPr lang="de-DE" sz="1000" dirty="0">
              <a:solidFill>
                <a:schemeClr val="accent1">
                  <a:lumMod val="75000"/>
                </a:schemeClr>
              </a:solidFill>
              <a:latin typeface="Futura Lt BT" panose="020B0402020204020303" pitchFamily="34" charset="0"/>
              <a:ea typeface="+mn-ea"/>
              <a:cs typeface="Arial" panose="020B0604020202020204" pitchFamily="34" charset="0"/>
            </a:endParaRPr>
          </a:p>
        </p:txBody>
      </p:sp>
      <p:sp>
        <p:nvSpPr>
          <p:cNvPr id="3" name="Rectangle 2"/>
          <p:cNvSpPr/>
          <p:nvPr/>
        </p:nvSpPr>
        <p:spPr>
          <a:xfrm>
            <a:off x="323528" y="1036513"/>
            <a:ext cx="4572000" cy="2000548"/>
          </a:xfrm>
          <a:prstGeom prst="rect">
            <a:avLst/>
          </a:prstGeom>
        </p:spPr>
        <p:txBody>
          <a:bodyPr>
            <a:spAutoFit/>
          </a:bodyPr>
          <a:lstStyle/>
          <a:p>
            <a:r>
              <a:rPr lang="en-US" sz="2800" b="1" dirty="0" smtClean="0">
                <a:solidFill>
                  <a:schemeClr val="accent1">
                    <a:lumMod val="75000"/>
                  </a:schemeClr>
                </a:solidFill>
                <a:latin typeface="Futura Lt BT" panose="020B0402020204020303" pitchFamily="34" charset="0"/>
                <a:cs typeface="Arial" panose="020B0604020202020204" pitchFamily="34" charset="0"/>
              </a:rPr>
              <a:t>INVESTMENT</a:t>
            </a:r>
          </a:p>
          <a:p>
            <a:r>
              <a:rPr lang="en-US" sz="2400" dirty="0" smtClean="0">
                <a:solidFill>
                  <a:schemeClr val="accent1">
                    <a:lumMod val="75000"/>
                  </a:schemeClr>
                </a:solidFill>
                <a:latin typeface="Futura Lt BT" panose="020B0402020204020303" pitchFamily="34" charset="0"/>
                <a:cs typeface="Arial" panose="020B0604020202020204" pitchFamily="34" charset="0"/>
              </a:rPr>
              <a:t>2,3 </a:t>
            </a:r>
            <a:r>
              <a:rPr lang="en-US" sz="2400" dirty="0">
                <a:solidFill>
                  <a:schemeClr val="accent1">
                    <a:lumMod val="75000"/>
                  </a:schemeClr>
                </a:solidFill>
                <a:latin typeface="Futura Lt BT" panose="020B0402020204020303" pitchFamily="34" charset="0"/>
                <a:cs typeface="Arial" panose="020B0604020202020204" pitchFamily="34" charset="0"/>
              </a:rPr>
              <a:t>Million Euro investment on the trans-national level – DEMARRAGE project (2011 – 2014).</a:t>
            </a:r>
          </a:p>
        </p:txBody>
      </p:sp>
    </p:spTree>
    <p:extLst>
      <p:ext uri="{BB962C8B-B14F-4D97-AF65-F5344CB8AC3E}">
        <p14:creationId xmlns:p14="http://schemas.microsoft.com/office/powerpoint/2010/main" val="329590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44270"/>
            <a:ext cx="2736304" cy="555192"/>
          </a:xfrm>
          <a:prstGeom prst="rect">
            <a:avLst/>
          </a:prstGeom>
        </p:spPr>
      </p:pic>
      <p:pic>
        <p:nvPicPr>
          <p:cNvPr id="5" name="Obraz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3895" y="23044"/>
            <a:ext cx="2510898" cy="603012"/>
          </a:xfrm>
          <a:prstGeom prst="rect">
            <a:avLst/>
          </a:prstGeom>
        </p:spPr>
      </p:pic>
      <p:pic>
        <p:nvPicPr>
          <p:cNvPr id="4098" name="Picture 2" descr="EuroVelo 15: From the source of the Rhine to its mouth in the North S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45024"/>
            <a:ext cx="9165589" cy="32403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6197" y="836712"/>
            <a:ext cx="8853193" cy="3170099"/>
          </a:xfrm>
          <a:prstGeom prst="rect">
            <a:avLst/>
          </a:prstGeom>
        </p:spPr>
        <p:txBody>
          <a:bodyPr wrap="square">
            <a:spAutoFit/>
          </a:bodyPr>
          <a:lstStyle/>
          <a:p>
            <a:r>
              <a:rPr lang="en-US" sz="2800" b="1" dirty="0" smtClean="0">
                <a:solidFill>
                  <a:schemeClr val="accent1">
                    <a:lumMod val="75000"/>
                  </a:schemeClr>
                </a:solidFill>
                <a:latin typeface="Futura Lt BT" panose="020B0402020204020303" pitchFamily="34" charset="0"/>
                <a:cs typeface="Arial" panose="020B0604020202020204" pitchFamily="34" charset="0"/>
              </a:rPr>
              <a:t>SUSTAINABILITY</a:t>
            </a:r>
          </a:p>
          <a:p>
            <a:endParaRPr lang="en-US" sz="2800" b="1" dirty="0">
              <a:solidFill>
                <a:schemeClr val="accent1">
                  <a:lumMod val="75000"/>
                </a:schemeClr>
              </a:solidFill>
              <a:latin typeface="Futura Lt BT" panose="020B0402020204020303" pitchFamily="34" charset="0"/>
              <a:cs typeface="Arial" panose="020B0604020202020204" pitchFamily="34" charset="0"/>
            </a:endParaRPr>
          </a:p>
          <a:p>
            <a:pPr marL="342900" indent="-342900">
              <a:buFont typeface="Arial" panose="020B0604020202020204" pitchFamily="34" charset="0"/>
              <a:buChar char="•"/>
            </a:pPr>
            <a:r>
              <a:rPr lang="en-US" sz="2400" dirty="0" smtClean="0">
                <a:solidFill>
                  <a:schemeClr val="accent1">
                    <a:lumMod val="75000"/>
                  </a:schemeClr>
                </a:solidFill>
                <a:latin typeface="Futura Lt BT" panose="020B0402020204020303" pitchFamily="34" charset="0"/>
                <a:cs typeface="Arial" panose="020B0604020202020204" pitchFamily="34" charset="0"/>
              </a:rPr>
              <a:t>A </a:t>
            </a:r>
            <a:r>
              <a:rPr lang="en-US" sz="2400" dirty="0">
                <a:solidFill>
                  <a:schemeClr val="accent1">
                    <a:lumMod val="75000"/>
                  </a:schemeClr>
                </a:solidFill>
                <a:latin typeface="Futura Lt BT" panose="020B0402020204020303" pitchFamily="34" charset="0"/>
                <a:cs typeface="Arial" panose="020B0604020202020204" pitchFamily="34" charset="0"/>
              </a:rPr>
              <a:t>sustainable trans-national </a:t>
            </a:r>
            <a:r>
              <a:rPr lang="en-US" sz="2400" dirty="0" smtClean="0">
                <a:solidFill>
                  <a:schemeClr val="accent1">
                    <a:lumMod val="75000"/>
                  </a:schemeClr>
                </a:solidFill>
                <a:latin typeface="Futura Lt BT" panose="020B0402020204020303" pitchFamily="34" charset="0"/>
                <a:cs typeface="Arial" panose="020B0604020202020204" pitchFamily="34" charset="0"/>
              </a:rPr>
              <a:t>cooperation: Switzerland, France, Germany, Netherlands.</a:t>
            </a:r>
          </a:p>
          <a:p>
            <a:pPr marL="342900" indent="-342900">
              <a:buFont typeface="Arial" panose="020B0604020202020204" pitchFamily="34" charset="0"/>
              <a:buChar char="•"/>
            </a:pPr>
            <a:endParaRPr lang="en-US" sz="2400" dirty="0" smtClean="0">
              <a:solidFill>
                <a:schemeClr val="accent1">
                  <a:lumMod val="75000"/>
                </a:schemeClr>
              </a:solidFill>
              <a:latin typeface="Futura Lt BT" panose="020B0402020204020303"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accent1">
                    <a:lumMod val="75000"/>
                  </a:schemeClr>
                </a:solidFill>
                <a:latin typeface="Futura Lt BT" panose="020B0402020204020303" pitchFamily="34" charset="0"/>
                <a:cs typeface="Arial" panose="020B0604020202020204" pitchFamily="34" charset="0"/>
              </a:rPr>
              <a:t>Long-term management signed for three (2015 – 2017) + three </a:t>
            </a:r>
            <a:r>
              <a:rPr lang="en-US" sz="2400" dirty="0" smtClean="0">
                <a:solidFill>
                  <a:schemeClr val="accent1">
                    <a:lumMod val="75000"/>
                  </a:schemeClr>
                </a:solidFill>
                <a:latin typeface="Futura Lt BT" panose="020B0402020204020303" pitchFamily="34" charset="0"/>
                <a:cs typeface="Arial" panose="020B0604020202020204" pitchFamily="34" charset="0"/>
              </a:rPr>
              <a:t>more years </a:t>
            </a:r>
            <a:r>
              <a:rPr lang="en-US" sz="2400" dirty="0">
                <a:solidFill>
                  <a:schemeClr val="accent1">
                    <a:lumMod val="75000"/>
                  </a:schemeClr>
                </a:solidFill>
                <a:latin typeface="Futura Lt BT" panose="020B0402020204020303" pitchFamily="34" charset="0"/>
                <a:cs typeface="Arial" panose="020B0604020202020204" pitchFamily="34" charset="0"/>
              </a:rPr>
              <a:t>(2018 – 2020)</a:t>
            </a:r>
          </a:p>
          <a:p>
            <a:pPr marL="342900" indent="-342900">
              <a:buFont typeface="Arial" panose="020B0604020202020204" pitchFamily="34" charset="0"/>
              <a:buChar char="•"/>
            </a:pPr>
            <a:endParaRPr lang="en-US" sz="2400" dirty="0">
              <a:solidFill>
                <a:schemeClr val="accent1">
                  <a:lumMod val="75000"/>
                </a:schemeClr>
              </a:solidFill>
              <a:latin typeface="Futura Lt BT" panose="020B0402020204020303" pitchFamily="34" charset="0"/>
              <a:cs typeface="Arial" panose="020B0604020202020204" pitchFamily="34" charset="0"/>
            </a:endParaRPr>
          </a:p>
        </p:txBody>
      </p:sp>
      <p:sp>
        <p:nvSpPr>
          <p:cNvPr id="6" name="Titel 1"/>
          <p:cNvSpPr>
            <a:spLocks noGrp="1"/>
          </p:cNvSpPr>
          <p:nvPr>
            <p:ph type="title"/>
          </p:nvPr>
        </p:nvSpPr>
        <p:spPr>
          <a:xfrm>
            <a:off x="364958" y="-79392"/>
            <a:ext cx="8755414" cy="705448"/>
          </a:xfrm>
        </p:spPr>
        <p:txBody>
          <a:bodyPr>
            <a:noAutofit/>
          </a:bodyPr>
          <a:lstStyle/>
          <a:p>
            <a:r>
              <a:rPr lang="de-DE" sz="1400" dirty="0"/>
              <a:t> </a:t>
            </a:r>
            <a:r>
              <a:rPr lang="de-DE" sz="1400" dirty="0" smtClean="0">
                <a:solidFill>
                  <a:schemeClr val="accent1">
                    <a:lumMod val="75000"/>
                  </a:schemeClr>
                </a:solidFill>
                <a:latin typeface="Futura Lt BT" panose="020B0402020204020303" pitchFamily="34" charset="0"/>
                <a:ea typeface="+mn-ea"/>
                <a:cs typeface="Arial" panose="020B0604020202020204" pitchFamily="34" charset="0"/>
              </a:rPr>
              <a:t>Best practices: EuroVelo </a:t>
            </a:r>
            <a:r>
              <a:rPr lang="de-DE" sz="1400" dirty="0">
                <a:solidFill>
                  <a:schemeClr val="accent1">
                    <a:lumMod val="75000"/>
                  </a:schemeClr>
                </a:solidFill>
                <a:latin typeface="Futura Lt BT" panose="020B0402020204020303" pitchFamily="34" charset="0"/>
                <a:ea typeface="+mn-ea"/>
                <a:cs typeface="Arial" panose="020B0604020202020204" pitchFamily="34" charset="0"/>
              </a:rPr>
              <a:t>15 – Rhine Cycle Route</a:t>
            </a:r>
            <a:endParaRPr lang="de-DE" sz="1000" dirty="0">
              <a:solidFill>
                <a:schemeClr val="accent1">
                  <a:lumMod val="75000"/>
                </a:schemeClr>
              </a:solidFill>
              <a:latin typeface="Futura Lt BT" panose="020B0402020204020303" pitchFamily="34" charset="0"/>
              <a:ea typeface="+mn-ea"/>
              <a:cs typeface="Arial" panose="020B0604020202020204" pitchFamily="34" charset="0"/>
            </a:endParaRPr>
          </a:p>
        </p:txBody>
      </p:sp>
    </p:spTree>
    <p:extLst>
      <p:ext uri="{BB962C8B-B14F-4D97-AF65-F5344CB8AC3E}">
        <p14:creationId xmlns:p14="http://schemas.microsoft.com/office/powerpoint/2010/main" val="210845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44270"/>
            <a:ext cx="2736304" cy="555192"/>
          </a:xfrm>
          <a:prstGeom prst="rect">
            <a:avLst/>
          </a:prstGeom>
        </p:spPr>
      </p:pic>
      <p:pic>
        <p:nvPicPr>
          <p:cNvPr id="5" name="Obraz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3895" y="23044"/>
            <a:ext cx="2510898" cy="603012"/>
          </a:xfrm>
          <a:prstGeom prst="rect">
            <a:avLst/>
          </a:prstGeom>
        </p:spPr>
      </p:pic>
      <p:sp>
        <p:nvSpPr>
          <p:cNvPr id="2" name="Rectangle 1"/>
          <p:cNvSpPr/>
          <p:nvPr/>
        </p:nvSpPr>
        <p:spPr>
          <a:xfrm>
            <a:off x="111294" y="836712"/>
            <a:ext cx="9009078" cy="2800767"/>
          </a:xfrm>
          <a:prstGeom prst="rect">
            <a:avLst/>
          </a:prstGeom>
        </p:spPr>
        <p:txBody>
          <a:bodyPr wrap="square">
            <a:spAutoFit/>
          </a:bodyPr>
          <a:lstStyle/>
          <a:p>
            <a:r>
              <a:rPr lang="en-US" sz="2200" b="1" dirty="0" smtClean="0">
                <a:solidFill>
                  <a:schemeClr val="accent1">
                    <a:lumMod val="75000"/>
                  </a:schemeClr>
                </a:solidFill>
                <a:latin typeface="Futura Lt BT" panose="020B0402020204020303" pitchFamily="34" charset="0"/>
                <a:cs typeface="Arial" panose="020B0604020202020204" pitchFamily="34" charset="0"/>
              </a:rPr>
              <a:t>ACTIVITIES</a:t>
            </a:r>
          </a:p>
          <a:p>
            <a:endParaRPr lang="en-US" sz="2200" b="1" dirty="0" smtClean="0">
              <a:solidFill>
                <a:schemeClr val="accent1">
                  <a:lumMod val="75000"/>
                </a:schemeClr>
              </a:solidFill>
              <a:latin typeface="Futura Lt BT" panose="020B0402020204020303" pitchFamily="34" charset="0"/>
              <a:cs typeface="Arial" panose="020B0604020202020204" pitchFamily="34" charset="0"/>
            </a:endParaRPr>
          </a:p>
          <a:p>
            <a:pPr marL="342900" indent="-342900">
              <a:buFont typeface="Arial" panose="020B0604020202020204" pitchFamily="34" charset="0"/>
              <a:buChar char="•"/>
            </a:pPr>
            <a:r>
              <a:rPr lang="en-US" sz="2200" u="sng" dirty="0" smtClean="0">
                <a:solidFill>
                  <a:schemeClr val="accent1">
                    <a:lumMod val="75000"/>
                  </a:schemeClr>
                </a:solidFill>
                <a:latin typeface="Futura Lt BT" panose="020B0402020204020303" pitchFamily="34" charset="0"/>
                <a:cs typeface="Arial" panose="020B0604020202020204" pitchFamily="34" charset="0"/>
              </a:rPr>
              <a:t>Route infrastructure</a:t>
            </a:r>
            <a:r>
              <a:rPr lang="en-US" sz="2200" dirty="0" smtClean="0">
                <a:solidFill>
                  <a:schemeClr val="accent1">
                    <a:lumMod val="75000"/>
                  </a:schemeClr>
                </a:solidFill>
                <a:latin typeface="Futura Lt BT" panose="020B0402020204020303" pitchFamily="34" charset="0"/>
                <a:cs typeface="Arial" panose="020B0604020202020204" pitchFamily="34" charset="0"/>
              </a:rPr>
              <a:t>: coordination of </a:t>
            </a:r>
            <a:r>
              <a:rPr lang="en-US" sz="2200" dirty="0">
                <a:solidFill>
                  <a:schemeClr val="accent1">
                    <a:lumMod val="75000"/>
                  </a:schemeClr>
                </a:solidFill>
                <a:latin typeface="Futura Lt BT" panose="020B0402020204020303" pitchFamily="34" charset="0"/>
                <a:cs typeface="Arial" panose="020B0604020202020204" pitchFamily="34" charset="0"/>
              </a:rPr>
              <a:t>itinerary and signing systems on trans-national </a:t>
            </a:r>
            <a:r>
              <a:rPr lang="en-US" sz="2200" dirty="0" smtClean="0">
                <a:solidFill>
                  <a:schemeClr val="accent1">
                    <a:lumMod val="75000"/>
                  </a:schemeClr>
                </a:solidFill>
                <a:latin typeface="Futura Lt BT" panose="020B0402020204020303" pitchFamily="34" charset="0"/>
                <a:cs typeface="Arial" panose="020B0604020202020204" pitchFamily="34" charset="0"/>
              </a:rPr>
              <a:t>level; </a:t>
            </a:r>
          </a:p>
          <a:p>
            <a:pPr marL="342900" indent="-342900">
              <a:buFont typeface="Arial" panose="020B0604020202020204" pitchFamily="34" charset="0"/>
              <a:buChar char="•"/>
            </a:pPr>
            <a:r>
              <a:rPr lang="en-US" sz="2200" u="sng" dirty="0" smtClean="0">
                <a:solidFill>
                  <a:schemeClr val="accent1">
                    <a:lumMod val="75000"/>
                  </a:schemeClr>
                </a:solidFill>
                <a:latin typeface="Futura Lt BT" panose="020B0402020204020303" pitchFamily="34" charset="0"/>
                <a:cs typeface="Arial" panose="020B0604020202020204" pitchFamily="34" charset="0"/>
              </a:rPr>
              <a:t>Services</a:t>
            </a:r>
            <a:r>
              <a:rPr lang="en-US" sz="2200" dirty="0" smtClean="0">
                <a:solidFill>
                  <a:schemeClr val="accent1">
                    <a:lumMod val="75000"/>
                  </a:schemeClr>
                </a:solidFill>
                <a:latin typeface="Futura Lt BT" panose="020B0402020204020303" pitchFamily="34" charset="0"/>
                <a:cs typeface="Arial" panose="020B0604020202020204" pitchFamily="34" charset="0"/>
              </a:rPr>
              <a:t>: transnational </a:t>
            </a:r>
            <a:r>
              <a:rPr lang="en-US" sz="2200" dirty="0">
                <a:solidFill>
                  <a:schemeClr val="accent1">
                    <a:lumMod val="75000"/>
                  </a:schemeClr>
                </a:solidFill>
                <a:latin typeface="Futura Lt BT" panose="020B0402020204020303" pitchFamily="34" charset="0"/>
                <a:cs typeface="Arial" panose="020B0604020202020204" pitchFamily="34" charset="0"/>
              </a:rPr>
              <a:t>network of businesses and </a:t>
            </a:r>
            <a:r>
              <a:rPr lang="en-US" sz="2200" dirty="0" smtClean="0">
                <a:solidFill>
                  <a:schemeClr val="accent1">
                    <a:lumMod val="75000"/>
                  </a:schemeClr>
                </a:solidFill>
                <a:latin typeface="Futura Lt BT" panose="020B0402020204020303" pitchFamily="34" charset="0"/>
                <a:cs typeface="Arial" panose="020B0604020202020204" pitchFamily="34" charset="0"/>
              </a:rPr>
              <a:t>entrepreneurs.</a:t>
            </a:r>
          </a:p>
          <a:p>
            <a:pPr marL="342900" indent="-342900">
              <a:buFont typeface="Arial" panose="020B0604020202020204" pitchFamily="34" charset="0"/>
              <a:buChar char="•"/>
            </a:pPr>
            <a:r>
              <a:rPr lang="en-US" sz="2200" u="sng" dirty="0" smtClean="0">
                <a:solidFill>
                  <a:schemeClr val="accent1">
                    <a:lumMod val="75000"/>
                  </a:schemeClr>
                </a:solidFill>
                <a:latin typeface="Futura Lt BT" panose="020B0402020204020303" pitchFamily="34" charset="0"/>
                <a:cs typeface="Arial" panose="020B0604020202020204" pitchFamily="34" charset="0"/>
              </a:rPr>
              <a:t>Marketing, promotion, communication</a:t>
            </a:r>
            <a:r>
              <a:rPr lang="en-US" sz="2200" dirty="0" smtClean="0">
                <a:solidFill>
                  <a:schemeClr val="accent1">
                    <a:lumMod val="75000"/>
                  </a:schemeClr>
                </a:solidFill>
                <a:latin typeface="Futura Lt BT" panose="020B0402020204020303" pitchFamily="34" charset="0"/>
                <a:cs typeface="Arial" panose="020B0604020202020204" pitchFamily="34" charset="0"/>
              </a:rPr>
              <a:t>: touristic </a:t>
            </a:r>
            <a:r>
              <a:rPr lang="en-US" sz="2200" dirty="0">
                <a:solidFill>
                  <a:schemeClr val="accent1">
                    <a:lumMod val="75000"/>
                  </a:schemeClr>
                </a:solidFill>
                <a:latin typeface="Futura Lt BT" panose="020B0402020204020303" pitchFamily="34" charset="0"/>
                <a:cs typeface="Arial" panose="020B0604020202020204" pitchFamily="34" charset="0"/>
              </a:rPr>
              <a:t>information on transnational </a:t>
            </a:r>
            <a:r>
              <a:rPr lang="en-US" sz="2200" dirty="0" smtClean="0">
                <a:solidFill>
                  <a:schemeClr val="accent1">
                    <a:lumMod val="75000"/>
                  </a:schemeClr>
                </a:solidFill>
                <a:latin typeface="Futura Lt BT" panose="020B0402020204020303" pitchFamily="34" charset="0"/>
                <a:cs typeface="Arial" panose="020B0604020202020204" pitchFamily="34" charset="0"/>
              </a:rPr>
              <a:t>level.</a:t>
            </a:r>
          </a:p>
          <a:p>
            <a:pPr marL="342900" indent="-342900">
              <a:buFont typeface="Arial" panose="020B0604020202020204" pitchFamily="34" charset="0"/>
              <a:buChar char="•"/>
            </a:pPr>
            <a:r>
              <a:rPr lang="en-US" sz="2200" u="sng" dirty="0" smtClean="0">
                <a:solidFill>
                  <a:schemeClr val="accent1">
                    <a:lumMod val="75000"/>
                  </a:schemeClr>
                </a:solidFill>
                <a:latin typeface="Futura Lt BT" panose="020B0402020204020303" pitchFamily="34" charset="0"/>
                <a:cs typeface="Arial" panose="020B0604020202020204" pitchFamily="34" charset="0"/>
              </a:rPr>
              <a:t>Monitoring &amp; evaluation</a:t>
            </a:r>
            <a:r>
              <a:rPr lang="en-US" sz="2200" dirty="0" smtClean="0">
                <a:solidFill>
                  <a:schemeClr val="accent1">
                    <a:lumMod val="75000"/>
                  </a:schemeClr>
                </a:solidFill>
                <a:latin typeface="Futura Lt BT" panose="020B0402020204020303" pitchFamily="34" charset="0"/>
                <a:cs typeface="Arial" panose="020B0604020202020204" pitchFamily="34" charset="0"/>
              </a:rPr>
              <a:t>: usage, </a:t>
            </a:r>
            <a:r>
              <a:rPr lang="en-US" sz="2200" dirty="0">
                <a:solidFill>
                  <a:schemeClr val="accent1">
                    <a:lumMod val="75000"/>
                  </a:schemeClr>
                </a:solidFill>
                <a:latin typeface="Futura Lt BT" panose="020B0402020204020303" pitchFamily="34" charset="0"/>
                <a:cs typeface="Arial" panose="020B0604020202020204" pitchFamily="34" charset="0"/>
              </a:rPr>
              <a:t>monitoring and economic </a:t>
            </a:r>
            <a:r>
              <a:rPr lang="en-US" sz="2200" dirty="0" smtClean="0">
                <a:solidFill>
                  <a:schemeClr val="accent1">
                    <a:lumMod val="75000"/>
                  </a:schemeClr>
                </a:solidFill>
                <a:latin typeface="Futura Lt BT" panose="020B0402020204020303" pitchFamily="34" charset="0"/>
                <a:cs typeface="Arial" panose="020B0604020202020204" pitchFamily="34" charset="0"/>
              </a:rPr>
              <a:t>impact.</a:t>
            </a:r>
            <a:endParaRPr lang="en-US" sz="2200" dirty="0">
              <a:solidFill>
                <a:schemeClr val="accent1">
                  <a:lumMod val="75000"/>
                </a:schemeClr>
              </a:solidFill>
              <a:latin typeface="Futura Lt BT" panose="020B0402020204020303" pitchFamily="34" charset="0"/>
              <a:cs typeface="Arial" panose="020B0604020202020204" pitchFamily="34" charset="0"/>
            </a:endParaRPr>
          </a:p>
        </p:txBody>
      </p:sp>
      <p:pic>
        <p:nvPicPr>
          <p:cNvPr id="10242" name="Picture 2" descr="Continued success in 2017: EuroVelo 15 – Rhine Cycle Rou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25273"/>
            <a:ext cx="9144000" cy="3232727"/>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a:spLocks noGrp="1"/>
          </p:cNvSpPr>
          <p:nvPr>
            <p:ph type="title"/>
          </p:nvPr>
        </p:nvSpPr>
        <p:spPr>
          <a:xfrm>
            <a:off x="364958" y="-79392"/>
            <a:ext cx="8755414" cy="705448"/>
          </a:xfrm>
        </p:spPr>
        <p:txBody>
          <a:bodyPr>
            <a:noAutofit/>
          </a:bodyPr>
          <a:lstStyle/>
          <a:p>
            <a:r>
              <a:rPr lang="de-DE" sz="1400" dirty="0"/>
              <a:t> </a:t>
            </a:r>
            <a:r>
              <a:rPr lang="de-DE" sz="1400" dirty="0" smtClean="0">
                <a:solidFill>
                  <a:schemeClr val="accent1">
                    <a:lumMod val="75000"/>
                  </a:schemeClr>
                </a:solidFill>
                <a:latin typeface="Futura Lt BT" panose="020B0402020204020303" pitchFamily="34" charset="0"/>
                <a:ea typeface="+mn-ea"/>
                <a:cs typeface="Arial" panose="020B0604020202020204" pitchFamily="34" charset="0"/>
              </a:rPr>
              <a:t>Best practices: EuroVelo </a:t>
            </a:r>
            <a:r>
              <a:rPr lang="de-DE" sz="1400" dirty="0">
                <a:solidFill>
                  <a:schemeClr val="accent1">
                    <a:lumMod val="75000"/>
                  </a:schemeClr>
                </a:solidFill>
                <a:latin typeface="Futura Lt BT" panose="020B0402020204020303" pitchFamily="34" charset="0"/>
                <a:ea typeface="+mn-ea"/>
                <a:cs typeface="Arial" panose="020B0604020202020204" pitchFamily="34" charset="0"/>
              </a:rPr>
              <a:t>15 – Rhine Cycle Route</a:t>
            </a:r>
            <a:endParaRPr lang="de-DE" sz="1000" dirty="0">
              <a:solidFill>
                <a:schemeClr val="accent1">
                  <a:lumMod val="75000"/>
                </a:schemeClr>
              </a:solidFill>
              <a:latin typeface="Futura Lt BT" panose="020B0402020204020303" pitchFamily="34" charset="0"/>
              <a:ea typeface="+mn-ea"/>
              <a:cs typeface="Arial" panose="020B0604020202020204" pitchFamily="34" charset="0"/>
            </a:endParaRPr>
          </a:p>
        </p:txBody>
      </p:sp>
    </p:spTree>
    <p:extLst>
      <p:ext uri="{BB962C8B-B14F-4D97-AF65-F5344CB8AC3E}">
        <p14:creationId xmlns:p14="http://schemas.microsoft.com/office/powerpoint/2010/main" val="1643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44270"/>
            <a:ext cx="2736304" cy="555192"/>
          </a:xfrm>
          <a:prstGeom prst="rect">
            <a:avLst/>
          </a:prstGeom>
        </p:spPr>
      </p:pic>
      <p:pic>
        <p:nvPicPr>
          <p:cNvPr id="5" name="Obraz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3895" y="23044"/>
            <a:ext cx="2510898" cy="603012"/>
          </a:xfrm>
          <a:prstGeom prst="rect">
            <a:avLst/>
          </a:prstGeom>
        </p:spPr>
      </p:pic>
      <p:sp>
        <p:nvSpPr>
          <p:cNvPr id="6" name="Titel 1"/>
          <p:cNvSpPr>
            <a:spLocks noGrp="1"/>
          </p:cNvSpPr>
          <p:nvPr>
            <p:ph type="title"/>
          </p:nvPr>
        </p:nvSpPr>
        <p:spPr>
          <a:xfrm>
            <a:off x="364958" y="-79392"/>
            <a:ext cx="8755414" cy="705448"/>
          </a:xfrm>
        </p:spPr>
        <p:txBody>
          <a:bodyPr>
            <a:noAutofit/>
          </a:bodyPr>
          <a:lstStyle/>
          <a:p>
            <a:r>
              <a:rPr lang="de-DE" sz="1400" dirty="0"/>
              <a:t> </a:t>
            </a:r>
            <a:r>
              <a:rPr lang="de-DE" sz="1400" dirty="0" smtClean="0">
                <a:solidFill>
                  <a:schemeClr val="accent1">
                    <a:lumMod val="75000"/>
                  </a:schemeClr>
                </a:solidFill>
                <a:latin typeface="Futura Lt BT" panose="020B0402020204020303" pitchFamily="34" charset="0"/>
                <a:ea typeface="+mn-ea"/>
                <a:cs typeface="Arial" panose="020B0604020202020204" pitchFamily="34" charset="0"/>
              </a:rPr>
              <a:t>Best practices: EuroVelo </a:t>
            </a:r>
            <a:r>
              <a:rPr lang="de-DE" sz="1400" dirty="0">
                <a:solidFill>
                  <a:schemeClr val="accent1">
                    <a:lumMod val="75000"/>
                  </a:schemeClr>
                </a:solidFill>
                <a:latin typeface="Futura Lt BT" panose="020B0402020204020303" pitchFamily="34" charset="0"/>
                <a:ea typeface="+mn-ea"/>
                <a:cs typeface="Arial" panose="020B0604020202020204" pitchFamily="34" charset="0"/>
              </a:rPr>
              <a:t>15 – Rhine Cycle Route</a:t>
            </a:r>
            <a:endParaRPr lang="de-DE" sz="1000" dirty="0">
              <a:solidFill>
                <a:schemeClr val="accent1">
                  <a:lumMod val="75000"/>
                </a:schemeClr>
              </a:solidFill>
              <a:latin typeface="Futura Lt BT" panose="020B0402020204020303" pitchFamily="34" charset="0"/>
              <a:ea typeface="+mn-ea"/>
              <a:cs typeface="Arial" panose="020B0604020202020204" pitchFamily="34" charset="0"/>
            </a:endParaRPr>
          </a:p>
        </p:txBody>
      </p:sp>
      <p:sp>
        <p:nvSpPr>
          <p:cNvPr id="3" name="Rectangle 2"/>
          <p:cNvSpPr/>
          <p:nvPr/>
        </p:nvSpPr>
        <p:spPr>
          <a:xfrm>
            <a:off x="83355" y="980728"/>
            <a:ext cx="9094363" cy="2970044"/>
          </a:xfrm>
          <a:prstGeom prst="rect">
            <a:avLst/>
          </a:prstGeom>
        </p:spPr>
        <p:txBody>
          <a:bodyPr wrap="square">
            <a:spAutoFit/>
          </a:bodyPr>
          <a:lstStyle/>
          <a:p>
            <a:r>
              <a:rPr lang="en-US" sz="2200" b="1" dirty="0" smtClean="0">
                <a:solidFill>
                  <a:schemeClr val="accent1">
                    <a:lumMod val="75000"/>
                  </a:schemeClr>
                </a:solidFill>
                <a:latin typeface="Futura Lt BT" panose="020B0402020204020303" pitchFamily="34" charset="0"/>
                <a:cs typeface="Arial" panose="020B0604020202020204" pitchFamily="34" charset="0"/>
              </a:rPr>
              <a:t>RESULTS</a:t>
            </a:r>
            <a:endParaRPr lang="en-US" sz="2200" b="1" dirty="0">
              <a:solidFill>
                <a:schemeClr val="accent1">
                  <a:lumMod val="75000"/>
                </a:schemeClr>
              </a:solidFill>
              <a:latin typeface="Futura Lt BT" panose="020B0402020204020303" pitchFamily="34" charset="0"/>
              <a:cs typeface="Arial" panose="020B0604020202020204" pitchFamily="34" charset="0"/>
            </a:endParaRPr>
          </a:p>
          <a:p>
            <a:endParaRPr lang="en-US" sz="2200" b="1" dirty="0">
              <a:solidFill>
                <a:schemeClr val="accent1">
                  <a:lumMod val="75000"/>
                </a:schemeClr>
              </a:solidFill>
              <a:latin typeface="Futura Lt BT" panose="020B0402020204020303"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200" b="1" dirty="0">
                <a:solidFill>
                  <a:schemeClr val="accent1">
                    <a:lumMod val="75000"/>
                  </a:schemeClr>
                </a:solidFill>
                <a:latin typeface="Futura Lt BT" panose="020B0402020204020303" pitchFamily="34" charset="0"/>
                <a:cs typeface="Arial" panose="020B0604020202020204" pitchFamily="34" charset="0"/>
              </a:rPr>
              <a:t>3</a:t>
            </a:r>
            <a:r>
              <a:rPr lang="en-US" sz="2200" b="1" baseline="30000" dirty="0">
                <a:solidFill>
                  <a:schemeClr val="accent1">
                    <a:lumMod val="75000"/>
                  </a:schemeClr>
                </a:solidFill>
                <a:latin typeface="Futura Lt BT" panose="020B0402020204020303" pitchFamily="34" charset="0"/>
                <a:cs typeface="Arial" panose="020B0604020202020204" pitchFamily="34" charset="0"/>
              </a:rPr>
              <a:t>rd</a:t>
            </a:r>
            <a:r>
              <a:rPr lang="en-US" sz="2200" b="1" dirty="0">
                <a:solidFill>
                  <a:schemeClr val="accent1">
                    <a:lumMod val="75000"/>
                  </a:schemeClr>
                </a:solidFill>
                <a:latin typeface="Futura Lt BT" panose="020B0402020204020303" pitchFamily="34" charset="0"/>
                <a:cs typeface="Arial" panose="020B0604020202020204" pitchFamily="34" charset="0"/>
              </a:rPr>
              <a:t> most popular </a:t>
            </a:r>
            <a:r>
              <a:rPr lang="en-US" sz="2200" dirty="0">
                <a:solidFill>
                  <a:schemeClr val="accent1">
                    <a:lumMod val="75000"/>
                  </a:schemeClr>
                </a:solidFill>
                <a:latin typeface="Futura Lt BT" panose="020B0402020204020303" pitchFamily="34" charset="0"/>
                <a:cs typeface="Arial" panose="020B0604020202020204" pitchFamily="34" charset="0"/>
              </a:rPr>
              <a:t>long-distance cycling route in Germany</a:t>
            </a:r>
            <a:r>
              <a:rPr lang="en-US" sz="2200" dirty="0" smtClean="0">
                <a:solidFill>
                  <a:schemeClr val="accent1">
                    <a:lumMod val="75000"/>
                  </a:schemeClr>
                </a:solidFill>
                <a:latin typeface="Futura Lt BT" panose="020B0402020204020303" pitchFamily="34" charset="0"/>
                <a:cs typeface="Arial" panose="020B0604020202020204" pitchFamily="34" charset="0"/>
              </a:rPr>
              <a:t>.</a:t>
            </a:r>
          </a:p>
          <a:p>
            <a:pPr marL="342900" indent="-342900">
              <a:buFont typeface="Arial" panose="020B0604020202020204" pitchFamily="34" charset="0"/>
              <a:buChar char="•"/>
            </a:pPr>
            <a:r>
              <a:rPr lang="en-US" sz="2200" dirty="0" smtClean="0">
                <a:solidFill>
                  <a:schemeClr val="accent1">
                    <a:lumMod val="75000"/>
                  </a:schemeClr>
                </a:solidFill>
                <a:latin typeface="Futura Lt BT" panose="020B0402020204020303" pitchFamily="34" charset="0"/>
                <a:cs typeface="Arial" panose="020B0604020202020204" pitchFamily="34" charset="0"/>
              </a:rPr>
              <a:t>In </a:t>
            </a:r>
            <a:r>
              <a:rPr lang="en-US" sz="2200" dirty="0">
                <a:solidFill>
                  <a:schemeClr val="accent1">
                    <a:lumMod val="75000"/>
                  </a:schemeClr>
                </a:solidFill>
                <a:latin typeface="Futura Lt BT" panose="020B0402020204020303" pitchFamily="34" charset="0"/>
                <a:cs typeface="Arial" panose="020B0604020202020204" pitchFamily="34" charset="0"/>
              </a:rPr>
              <a:t>the </a:t>
            </a:r>
            <a:r>
              <a:rPr lang="en-US" sz="2200" b="1" dirty="0">
                <a:solidFill>
                  <a:schemeClr val="accent1">
                    <a:lumMod val="75000"/>
                  </a:schemeClr>
                </a:solidFill>
                <a:latin typeface="Futura Lt BT" panose="020B0402020204020303" pitchFamily="34" charset="0"/>
                <a:cs typeface="Arial" panose="020B0604020202020204" pitchFamily="34" charset="0"/>
              </a:rPr>
              <a:t>top ten</a:t>
            </a:r>
            <a:r>
              <a:rPr lang="en-US" sz="2200" dirty="0">
                <a:solidFill>
                  <a:schemeClr val="accent1">
                    <a:lumMod val="75000"/>
                  </a:schemeClr>
                </a:solidFill>
                <a:latin typeface="Futura Lt BT" panose="020B0402020204020303" pitchFamily="34" charset="0"/>
                <a:cs typeface="Arial" panose="020B0604020202020204" pitchFamily="34" charset="0"/>
              </a:rPr>
              <a:t> of the most popular long-distance cycle routes outside of </a:t>
            </a:r>
            <a:r>
              <a:rPr lang="en-US" sz="2200" dirty="0" smtClean="0">
                <a:solidFill>
                  <a:schemeClr val="accent1">
                    <a:lumMod val="75000"/>
                  </a:schemeClr>
                </a:solidFill>
                <a:latin typeface="Futura Lt BT" panose="020B0402020204020303" pitchFamily="34" charset="0"/>
                <a:cs typeface="Arial" panose="020B0604020202020204" pitchFamily="34" charset="0"/>
              </a:rPr>
              <a:t>Germany.</a:t>
            </a:r>
          </a:p>
          <a:p>
            <a:pPr marL="342900" indent="-342900">
              <a:buFont typeface="Arial" panose="020B0604020202020204" pitchFamily="34" charset="0"/>
              <a:buChar char="•"/>
            </a:pPr>
            <a:r>
              <a:rPr lang="en-US" sz="2200" dirty="0">
                <a:solidFill>
                  <a:schemeClr val="accent1">
                    <a:lumMod val="75000"/>
                  </a:schemeClr>
                </a:solidFill>
                <a:latin typeface="Futura Lt BT" panose="020B0402020204020303" pitchFamily="34" charset="0"/>
                <a:cs typeface="Arial" panose="020B0604020202020204" pitchFamily="34" charset="0"/>
              </a:rPr>
              <a:t>Over </a:t>
            </a:r>
            <a:r>
              <a:rPr lang="en-US" sz="2200" b="1" dirty="0">
                <a:solidFill>
                  <a:schemeClr val="accent1">
                    <a:lumMod val="75000"/>
                  </a:schemeClr>
                </a:solidFill>
                <a:latin typeface="Futura Lt BT" panose="020B0402020204020303" pitchFamily="34" charset="0"/>
                <a:cs typeface="Arial" panose="020B0604020202020204" pitchFamily="34" charset="0"/>
              </a:rPr>
              <a:t>700,000 page views </a:t>
            </a:r>
            <a:r>
              <a:rPr lang="en-US" sz="2200" dirty="0">
                <a:solidFill>
                  <a:schemeClr val="accent1">
                    <a:lumMod val="75000"/>
                  </a:schemeClr>
                </a:solidFill>
                <a:latin typeface="Futura Lt BT" panose="020B0402020204020303" pitchFamily="34" charset="0"/>
                <a:cs typeface="Arial" panose="020B0604020202020204" pitchFamily="34" charset="0"/>
              </a:rPr>
              <a:t>in </a:t>
            </a:r>
            <a:r>
              <a:rPr lang="en-US" sz="2200" dirty="0" smtClean="0">
                <a:solidFill>
                  <a:schemeClr val="accent1">
                    <a:lumMod val="75000"/>
                  </a:schemeClr>
                </a:solidFill>
                <a:latin typeface="Futura Lt BT" panose="020B0402020204020303" pitchFamily="34" charset="0"/>
                <a:cs typeface="Arial" panose="020B0604020202020204" pitchFamily="34" charset="0"/>
              </a:rPr>
              <a:t>2016 (almost </a:t>
            </a:r>
            <a:r>
              <a:rPr lang="en-US" sz="2200" dirty="0">
                <a:solidFill>
                  <a:schemeClr val="accent1">
                    <a:lumMod val="75000"/>
                  </a:schemeClr>
                </a:solidFill>
                <a:latin typeface="Futura Lt BT" panose="020B0402020204020303" pitchFamily="34" charset="0"/>
                <a:cs typeface="Arial" panose="020B0604020202020204" pitchFamily="34" charset="0"/>
              </a:rPr>
              <a:t>20% of the visits to www.EuroVelo.com</a:t>
            </a:r>
            <a:r>
              <a:rPr lang="en-US" sz="2200" dirty="0" smtClean="0">
                <a:solidFill>
                  <a:schemeClr val="accent1">
                    <a:lumMod val="75000"/>
                  </a:schemeClr>
                </a:solidFill>
                <a:latin typeface="Futura Lt BT" panose="020B0402020204020303" pitchFamily="34" charset="0"/>
                <a:cs typeface="Arial" panose="020B0604020202020204" pitchFamily="34" charset="0"/>
              </a:rPr>
              <a:t>).</a:t>
            </a:r>
            <a:endParaRPr lang="en-US" sz="2200" dirty="0">
              <a:solidFill>
                <a:schemeClr val="accent1">
                  <a:lumMod val="75000"/>
                </a:schemeClr>
              </a:solidFill>
              <a:latin typeface="Futura Lt BT" panose="020B0402020204020303" pitchFamily="34" charset="0"/>
              <a:cs typeface="Arial" panose="020B0604020202020204" pitchFamily="34" charset="0"/>
            </a:endParaRPr>
          </a:p>
          <a:p>
            <a:pPr marL="342900" indent="-342900">
              <a:buFont typeface="Arial" panose="020B0604020202020204" pitchFamily="34" charset="0"/>
              <a:buChar char="•"/>
            </a:pPr>
            <a:endParaRPr lang="en-US" sz="2200" dirty="0">
              <a:solidFill>
                <a:schemeClr val="accent1">
                  <a:lumMod val="75000"/>
                </a:schemeClr>
              </a:solidFill>
              <a:latin typeface="Futura Lt BT" panose="020B0402020204020303" pitchFamily="34" charset="0"/>
              <a:cs typeface="Arial" panose="020B0604020202020204" pitchFamily="34" charset="0"/>
            </a:endParaRPr>
          </a:p>
        </p:txBody>
      </p:sp>
      <p:pic>
        <p:nvPicPr>
          <p:cNvPr id="11266" name="Picture 2" descr="Continued success in 2017: EuroVelo 15 – Rhine Cycle Rou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17640"/>
            <a:ext cx="9165590"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34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44270"/>
            <a:ext cx="2736304" cy="555192"/>
          </a:xfrm>
          <a:prstGeom prst="rect">
            <a:avLst/>
          </a:prstGeom>
        </p:spPr>
      </p:pic>
      <p:pic>
        <p:nvPicPr>
          <p:cNvPr id="5" name="Obraz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3895" y="23044"/>
            <a:ext cx="2510898" cy="60301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1" y="3622004"/>
            <a:ext cx="9144000" cy="3235996"/>
          </a:xfrm>
          <a:prstGeom prst="rect">
            <a:avLst/>
          </a:prstGeom>
        </p:spPr>
      </p:pic>
      <p:sp>
        <p:nvSpPr>
          <p:cNvPr id="9" name="Rectangle 8"/>
          <p:cNvSpPr/>
          <p:nvPr/>
        </p:nvSpPr>
        <p:spPr>
          <a:xfrm>
            <a:off x="83439" y="847831"/>
            <a:ext cx="9094363" cy="461665"/>
          </a:xfrm>
          <a:prstGeom prst="rect">
            <a:avLst/>
          </a:prstGeom>
        </p:spPr>
        <p:txBody>
          <a:bodyPr wrap="square">
            <a:spAutoFit/>
          </a:bodyPr>
          <a:lstStyle/>
          <a:p>
            <a:r>
              <a:rPr lang="en-US" sz="2400" b="1" dirty="0" smtClean="0">
                <a:solidFill>
                  <a:schemeClr val="accent1">
                    <a:lumMod val="75000"/>
                  </a:schemeClr>
                </a:solidFill>
                <a:latin typeface="Futura Lt BT" panose="020B0402020204020303" pitchFamily="34" charset="0"/>
                <a:cs typeface="Arial" panose="020B0604020202020204" pitchFamily="34" charset="0"/>
              </a:rPr>
              <a:t>MANY PROJECTS, ONE METHODOLOGY</a:t>
            </a:r>
            <a:endParaRPr lang="en-US" sz="2400" b="1" dirty="0">
              <a:solidFill>
                <a:schemeClr val="accent1">
                  <a:lumMod val="75000"/>
                </a:schemeClr>
              </a:solidFill>
              <a:latin typeface="Futura Lt BT" panose="020B0402020204020303" pitchFamily="34" charset="0"/>
              <a:cs typeface="Arial" panose="020B0604020202020204" pitchFamily="34" charset="0"/>
            </a:endParaRPr>
          </a:p>
        </p:txBody>
      </p:sp>
      <p:pic>
        <p:nvPicPr>
          <p:cNvPr id="16386" name="Picture 2" descr="Risultati immagini per EUROVELO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315" y="1388432"/>
            <a:ext cx="730177" cy="73456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20492" y="1524882"/>
            <a:ext cx="7930422" cy="461665"/>
          </a:xfrm>
          <a:prstGeom prst="rect">
            <a:avLst/>
          </a:prstGeom>
        </p:spPr>
        <p:txBody>
          <a:bodyPr wrap="square">
            <a:spAutoFit/>
          </a:bodyPr>
          <a:lstStyle/>
          <a:p>
            <a:r>
              <a:rPr lang="en-US" sz="2400" b="1" dirty="0" err="1" smtClean="0">
                <a:solidFill>
                  <a:schemeClr val="accent1">
                    <a:lumMod val="75000"/>
                  </a:schemeClr>
                </a:solidFill>
                <a:latin typeface="Futura Lt BT" panose="020B0402020204020303" pitchFamily="34" charset="0"/>
                <a:cs typeface="Arial" panose="020B0604020202020204" pitchFamily="34" charset="0"/>
              </a:rPr>
              <a:t>EuroVelo</a:t>
            </a:r>
            <a:r>
              <a:rPr lang="en-US" sz="2400" b="1" dirty="0" smtClean="0">
                <a:solidFill>
                  <a:schemeClr val="accent1">
                    <a:lumMod val="75000"/>
                  </a:schemeClr>
                </a:solidFill>
                <a:latin typeface="Futura Lt BT" panose="020B0402020204020303" pitchFamily="34" charset="0"/>
                <a:cs typeface="Arial" panose="020B0604020202020204" pitchFamily="34" charset="0"/>
              </a:rPr>
              <a:t> 5 – Via </a:t>
            </a:r>
            <a:r>
              <a:rPr lang="en-US" sz="2400" b="1" dirty="0" err="1" smtClean="0">
                <a:solidFill>
                  <a:schemeClr val="accent1">
                    <a:lumMod val="75000"/>
                  </a:schemeClr>
                </a:solidFill>
                <a:latin typeface="Futura Lt BT" panose="020B0402020204020303" pitchFamily="34" charset="0"/>
                <a:cs typeface="Arial" panose="020B0604020202020204" pitchFamily="34" charset="0"/>
              </a:rPr>
              <a:t>Romea</a:t>
            </a:r>
            <a:r>
              <a:rPr lang="en-US" sz="2400" b="1" dirty="0" smtClean="0">
                <a:solidFill>
                  <a:schemeClr val="accent1">
                    <a:lumMod val="75000"/>
                  </a:schemeClr>
                </a:solidFill>
                <a:latin typeface="Futura Lt BT" panose="020B0402020204020303" pitchFamily="34" charset="0"/>
                <a:cs typeface="Arial" panose="020B0604020202020204" pitchFamily="34" charset="0"/>
              </a:rPr>
              <a:t> </a:t>
            </a:r>
            <a:r>
              <a:rPr lang="en-US" sz="2400" b="1" dirty="0" err="1" smtClean="0">
                <a:solidFill>
                  <a:schemeClr val="accent1">
                    <a:lumMod val="75000"/>
                  </a:schemeClr>
                </a:solidFill>
                <a:latin typeface="Futura Lt BT" panose="020B0402020204020303" pitchFamily="34" charset="0"/>
                <a:cs typeface="Arial" panose="020B0604020202020204" pitchFamily="34" charset="0"/>
              </a:rPr>
              <a:t>Francigena</a:t>
            </a:r>
            <a:endParaRPr lang="en-US" sz="2400" b="1" dirty="0">
              <a:solidFill>
                <a:schemeClr val="accent1">
                  <a:lumMod val="75000"/>
                </a:schemeClr>
              </a:solidFill>
              <a:latin typeface="Futura Lt BT" panose="020B0402020204020303" pitchFamily="34" charset="0"/>
              <a:cs typeface="Arial" panose="020B0604020202020204" pitchFamily="34" charset="0"/>
            </a:endParaRPr>
          </a:p>
        </p:txBody>
      </p:sp>
      <p:pic>
        <p:nvPicPr>
          <p:cNvPr id="16388" name="Picture 4" descr="Risultati immagini per Eurovelo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4408" y="1988840"/>
            <a:ext cx="738171" cy="73817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20492" y="2125292"/>
            <a:ext cx="7423916" cy="461665"/>
          </a:xfrm>
          <a:prstGeom prst="rect">
            <a:avLst/>
          </a:prstGeom>
        </p:spPr>
        <p:txBody>
          <a:bodyPr wrap="square">
            <a:spAutoFit/>
          </a:bodyPr>
          <a:lstStyle/>
          <a:p>
            <a:pPr algn="r"/>
            <a:r>
              <a:rPr lang="en-US" sz="2400" b="1" dirty="0" err="1" smtClean="0">
                <a:solidFill>
                  <a:schemeClr val="accent1">
                    <a:lumMod val="75000"/>
                  </a:schemeClr>
                </a:solidFill>
                <a:latin typeface="Futura Lt BT" panose="020B0402020204020303" pitchFamily="34" charset="0"/>
                <a:cs typeface="Arial" panose="020B0604020202020204" pitchFamily="34" charset="0"/>
              </a:rPr>
              <a:t>EuroVelo</a:t>
            </a:r>
            <a:r>
              <a:rPr lang="en-US" sz="2400" b="1" dirty="0" smtClean="0">
                <a:solidFill>
                  <a:schemeClr val="accent1">
                    <a:lumMod val="75000"/>
                  </a:schemeClr>
                </a:solidFill>
                <a:latin typeface="Futura Lt BT" panose="020B0402020204020303" pitchFamily="34" charset="0"/>
                <a:cs typeface="Arial" panose="020B0604020202020204" pitchFamily="34" charset="0"/>
              </a:rPr>
              <a:t> 13  - Iron Curtain Trail</a:t>
            </a:r>
            <a:endParaRPr lang="en-US" sz="2400" b="1" dirty="0">
              <a:solidFill>
                <a:schemeClr val="accent1">
                  <a:lumMod val="75000"/>
                </a:schemeClr>
              </a:solidFill>
              <a:latin typeface="Futura Lt BT" panose="020B0402020204020303" pitchFamily="34" charset="0"/>
              <a:cs typeface="Arial" panose="020B0604020202020204" pitchFamily="34" charset="0"/>
            </a:endParaRPr>
          </a:p>
        </p:txBody>
      </p:sp>
      <p:pic>
        <p:nvPicPr>
          <p:cNvPr id="10" name="Picture 9"/>
          <p:cNvPicPr>
            <a:picLocks noChangeAspect="1"/>
          </p:cNvPicPr>
          <p:nvPr/>
        </p:nvPicPr>
        <p:blipFill>
          <a:blip r:embed="rId7"/>
          <a:stretch>
            <a:fillRect/>
          </a:stretch>
        </p:blipFill>
        <p:spPr>
          <a:xfrm>
            <a:off x="90315" y="2690623"/>
            <a:ext cx="1841788" cy="743898"/>
          </a:xfrm>
          <a:prstGeom prst="rect">
            <a:avLst/>
          </a:prstGeom>
        </p:spPr>
      </p:pic>
      <p:sp>
        <p:nvSpPr>
          <p:cNvPr id="16" name="Rectangle 15"/>
          <p:cNvSpPr/>
          <p:nvPr/>
        </p:nvSpPr>
        <p:spPr>
          <a:xfrm>
            <a:off x="1963314" y="2835765"/>
            <a:ext cx="7930422" cy="461665"/>
          </a:xfrm>
          <a:prstGeom prst="rect">
            <a:avLst/>
          </a:prstGeom>
        </p:spPr>
        <p:txBody>
          <a:bodyPr wrap="square">
            <a:spAutoFit/>
          </a:bodyPr>
          <a:lstStyle/>
          <a:p>
            <a:r>
              <a:rPr lang="en-US" sz="2400" b="1" dirty="0" smtClean="0">
                <a:solidFill>
                  <a:schemeClr val="accent1">
                    <a:lumMod val="75000"/>
                  </a:schemeClr>
                </a:solidFill>
                <a:latin typeface="Futura Lt BT" panose="020B0402020204020303" pitchFamily="34" charset="0"/>
                <a:cs typeface="Arial" panose="020B0604020202020204" pitchFamily="34" charset="0"/>
              </a:rPr>
              <a:t>Silver Cyclists</a:t>
            </a:r>
            <a:endParaRPr lang="en-US" sz="2400" b="1" dirty="0">
              <a:solidFill>
                <a:schemeClr val="accent1">
                  <a:lumMod val="75000"/>
                </a:schemeClr>
              </a:solidFill>
              <a:latin typeface="Futura Lt BT" panose="020B0402020204020303" pitchFamily="34" charset="0"/>
              <a:cs typeface="Arial" panose="020B0604020202020204" pitchFamily="34" charset="0"/>
            </a:endParaRPr>
          </a:p>
        </p:txBody>
      </p:sp>
    </p:spTree>
    <p:extLst>
      <p:ext uri="{BB962C8B-B14F-4D97-AF65-F5344CB8AC3E}">
        <p14:creationId xmlns:p14="http://schemas.microsoft.com/office/powerpoint/2010/main" val="302031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circle(in)">
                                      <p:cBhvr>
                                        <p:cTn id="13" dur="2000"/>
                                        <p:tgtEl>
                                          <p:spTgt spid="1638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6388"/>
                                        </p:tgtEl>
                                        <p:attrNameLst>
                                          <p:attrName>style.visibility</p:attrName>
                                        </p:attrNameLst>
                                      </p:cBhvr>
                                      <p:to>
                                        <p:strVal val="visible"/>
                                      </p:to>
                                    </p:set>
                                    <p:animEffect transition="in" filter="circle(in)">
                                      <p:cBhvr>
                                        <p:cTn id="21" dur="2000"/>
                                        <p:tgtEl>
                                          <p:spTgt spid="1638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44270"/>
            <a:ext cx="2736304" cy="555192"/>
          </a:xfrm>
          <a:prstGeom prst="rect">
            <a:avLst/>
          </a:prstGeom>
        </p:spPr>
      </p:pic>
      <p:pic>
        <p:nvPicPr>
          <p:cNvPr id="5" name="Obraz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3895" y="23044"/>
            <a:ext cx="2510898" cy="60301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2657"/>
            <a:ext cx="9144000" cy="3232727"/>
          </a:xfrm>
          <a:prstGeom prst="rect">
            <a:avLst/>
          </a:prstGeom>
        </p:spPr>
      </p:pic>
      <p:sp>
        <p:nvSpPr>
          <p:cNvPr id="6" name="Rectangle 5"/>
          <p:cNvSpPr/>
          <p:nvPr/>
        </p:nvSpPr>
        <p:spPr>
          <a:xfrm>
            <a:off x="83439" y="847831"/>
            <a:ext cx="9094363" cy="461665"/>
          </a:xfrm>
          <a:prstGeom prst="rect">
            <a:avLst/>
          </a:prstGeom>
        </p:spPr>
        <p:txBody>
          <a:bodyPr wrap="square">
            <a:spAutoFit/>
          </a:bodyPr>
          <a:lstStyle/>
          <a:p>
            <a:r>
              <a:rPr lang="en-US" sz="2400" b="1" dirty="0" smtClean="0">
                <a:solidFill>
                  <a:schemeClr val="accent1">
                    <a:lumMod val="75000"/>
                  </a:schemeClr>
                </a:solidFill>
                <a:latin typeface="Futura Lt BT" panose="020B0402020204020303" pitchFamily="34" charset="0"/>
                <a:cs typeface="Arial" panose="020B0604020202020204" pitchFamily="34" charset="0"/>
              </a:rPr>
              <a:t>EV 10 – Baltic Sea Cycle Route, an opportunity for tour operators!</a:t>
            </a:r>
            <a:endParaRPr lang="en-US" sz="2400" b="1" dirty="0">
              <a:solidFill>
                <a:schemeClr val="accent1">
                  <a:lumMod val="75000"/>
                </a:schemeClr>
              </a:solidFill>
              <a:latin typeface="Futura Lt BT" panose="020B0402020204020303" pitchFamily="34" charset="0"/>
              <a:cs typeface="Arial" panose="020B0604020202020204" pitchFamily="34" charset="0"/>
            </a:endParaRPr>
          </a:p>
        </p:txBody>
      </p:sp>
      <p:sp>
        <p:nvSpPr>
          <p:cNvPr id="8" name="Rectangle 7"/>
          <p:cNvSpPr/>
          <p:nvPr/>
        </p:nvSpPr>
        <p:spPr>
          <a:xfrm>
            <a:off x="83355" y="1521366"/>
            <a:ext cx="9094363" cy="2123658"/>
          </a:xfrm>
          <a:prstGeom prst="rect">
            <a:avLst/>
          </a:prstGeom>
        </p:spPr>
        <p:txBody>
          <a:bodyPr wrap="square">
            <a:spAutoFit/>
          </a:bodyPr>
          <a:lstStyle/>
          <a:p>
            <a:pPr marL="342900" indent="-342900">
              <a:buFont typeface="Arial" panose="020B0604020202020204" pitchFamily="34" charset="0"/>
              <a:buChar char="•"/>
            </a:pPr>
            <a:r>
              <a:rPr lang="en-US" sz="2200" dirty="0">
                <a:solidFill>
                  <a:schemeClr val="accent1">
                    <a:lumMod val="75000"/>
                  </a:schemeClr>
                </a:solidFill>
                <a:latin typeface="Futura Lt BT" panose="020B0402020204020303" pitchFamily="34" charset="0"/>
                <a:cs typeface="Arial" panose="020B0604020202020204" pitchFamily="34" charset="0"/>
              </a:rPr>
              <a:t>Over </a:t>
            </a:r>
            <a:r>
              <a:rPr lang="en-US" sz="2200" b="1" dirty="0" smtClean="0">
                <a:solidFill>
                  <a:schemeClr val="accent1">
                    <a:lumMod val="75000"/>
                  </a:schemeClr>
                </a:solidFill>
                <a:latin typeface="Futura Lt BT" panose="020B0402020204020303" pitchFamily="34" charset="0"/>
                <a:cs typeface="Arial" panose="020B0604020202020204" pitchFamily="34" charset="0"/>
              </a:rPr>
              <a:t>4.2 </a:t>
            </a:r>
            <a:r>
              <a:rPr lang="en-US" sz="2200" b="1" dirty="0">
                <a:solidFill>
                  <a:schemeClr val="accent1">
                    <a:lumMod val="75000"/>
                  </a:schemeClr>
                </a:solidFill>
                <a:latin typeface="Futura Lt BT" panose="020B0402020204020303" pitchFamily="34" charset="0"/>
                <a:cs typeface="Arial" panose="020B0604020202020204" pitchFamily="34" charset="0"/>
              </a:rPr>
              <a:t>million page views </a:t>
            </a:r>
            <a:r>
              <a:rPr lang="en-US" sz="2200">
                <a:solidFill>
                  <a:schemeClr val="accent1">
                    <a:lumMod val="75000"/>
                  </a:schemeClr>
                </a:solidFill>
                <a:latin typeface="Futura Lt BT" panose="020B0402020204020303" pitchFamily="34" charset="0"/>
                <a:cs typeface="Arial" panose="020B0604020202020204" pitchFamily="34" charset="0"/>
              </a:rPr>
              <a:t>on </a:t>
            </a:r>
            <a:r>
              <a:rPr lang="en-US" sz="2200" smtClean="0">
                <a:solidFill>
                  <a:schemeClr val="accent1">
                    <a:lumMod val="75000"/>
                  </a:schemeClr>
                </a:solidFill>
                <a:latin typeface="Futura Lt BT" panose="020B0402020204020303" pitchFamily="34" charset="0"/>
                <a:cs typeface="Arial" panose="020B0604020202020204" pitchFamily="34" charset="0"/>
              </a:rPr>
              <a:t>EuroVelo.com </a:t>
            </a:r>
            <a:r>
              <a:rPr lang="en-US" sz="2200" dirty="0">
                <a:solidFill>
                  <a:schemeClr val="accent1">
                    <a:lumMod val="75000"/>
                  </a:schemeClr>
                </a:solidFill>
                <a:latin typeface="Futura Lt BT" panose="020B0402020204020303" pitchFamily="34" charset="0"/>
                <a:cs typeface="Arial" panose="020B0604020202020204" pitchFamily="34" charset="0"/>
              </a:rPr>
              <a:t>over the past </a:t>
            </a:r>
            <a:r>
              <a:rPr lang="en-US" sz="2200" dirty="0" smtClean="0">
                <a:solidFill>
                  <a:schemeClr val="accent1">
                    <a:lumMod val="75000"/>
                  </a:schemeClr>
                </a:solidFill>
                <a:latin typeface="Futura Lt BT" panose="020B0402020204020303" pitchFamily="34" charset="0"/>
                <a:cs typeface="Arial" panose="020B0604020202020204" pitchFamily="34" charset="0"/>
              </a:rPr>
              <a:t>year.</a:t>
            </a:r>
          </a:p>
          <a:p>
            <a:pPr marL="342900" indent="-342900">
              <a:buFont typeface="Arial" panose="020B0604020202020204" pitchFamily="34" charset="0"/>
              <a:buChar char="•"/>
            </a:pPr>
            <a:endParaRPr lang="en-US" sz="2200" dirty="0" smtClean="0">
              <a:solidFill>
                <a:schemeClr val="accent1">
                  <a:lumMod val="75000"/>
                </a:schemeClr>
              </a:solidFill>
              <a:latin typeface="Futura Lt BT" panose="020B0402020204020303" pitchFamily="34" charset="0"/>
              <a:cs typeface="Arial" panose="020B0604020202020204" pitchFamily="34" charset="0"/>
            </a:endParaRPr>
          </a:p>
          <a:p>
            <a:pPr marL="342900" indent="-342900">
              <a:buFont typeface="Arial" panose="020B0604020202020204" pitchFamily="34" charset="0"/>
              <a:buChar char="•"/>
            </a:pPr>
            <a:r>
              <a:rPr lang="en-US" sz="2200" dirty="0">
                <a:solidFill>
                  <a:schemeClr val="accent1">
                    <a:lumMod val="75000"/>
                  </a:schemeClr>
                </a:solidFill>
                <a:latin typeface="Futura Lt BT" panose="020B0402020204020303" pitchFamily="34" charset="0"/>
                <a:cs typeface="Arial" panose="020B0604020202020204" pitchFamily="34" charset="0"/>
              </a:rPr>
              <a:t>Main </a:t>
            </a:r>
            <a:r>
              <a:rPr lang="en-US" sz="2200" b="1" dirty="0">
                <a:solidFill>
                  <a:schemeClr val="accent1">
                    <a:lumMod val="75000"/>
                  </a:schemeClr>
                </a:solidFill>
                <a:latin typeface="Futura Lt BT" panose="020B0402020204020303" pitchFamily="34" charset="0"/>
                <a:cs typeface="Arial" panose="020B0604020202020204" pitchFamily="34" charset="0"/>
              </a:rPr>
              <a:t>overview website </a:t>
            </a:r>
            <a:r>
              <a:rPr lang="en-US" sz="2200" dirty="0">
                <a:solidFill>
                  <a:schemeClr val="accent1">
                    <a:lumMod val="75000"/>
                  </a:schemeClr>
                </a:solidFill>
                <a:latin typeface="Futura Lt BT" panose="020B0402020204020303" pitchFamily="34" charset="0"/>
                <a:cs typeface="Arial" panose="020B0604020202020204" pitchFamily="34" charset="0"/>
              </a:rPr>
              <a:t>providing information to explore Europe by bike</a:t>
            </a:r>
            <a:r>
              <a:rPr lang="en-US" sz="2200" dirty="0" smtClean="0">
                <a:solidFill>
                  <a:schemeClr val="accent1">
                    <a:lumMod val="75000"/>
                  </a:schemeClr>
                </a:solidFill>
                <a:latin typeface="Futura Lt BT" panose="020B0402020204020303" pitchFamily="34" charset="0"/>
                <a:cs typeface="Arial" panose="020B0604020202020204" pitchFamily="34" charset="0"/>
              </a:rPr>
              <a:t>.</a:t>
            </a:r>
          </a:p>
          <a:p>
            <a:pPr marL="342900" indent="-342900">
              <a:buFont typeface="Arial" panose="020B0604020202020204" pitchFamily="34" charset="0"/>
              <a:buChar char="•"/>
            </a:pPr>
            <a:endParaRPr lang="en-US" sz="2200" dirty="0">
              <a:solidFill>
                <a:schemeClr val="accent1">
                  <a:lumMod val="75000"/>
                </a:schemeClr>
              </a:solidFill>
              <a:latin typeface="Futura Lt BT" panose="020B0402020204020303" pitchFamily="34" charset="0"/>
              <a:cs typeface="Arial" panose="020B0604020202020204" pitchFamily="34" charset="0"/>
            </a:endParaRPr>
          </a:p>
          <a:p>
            <a:pPr marL="342900" indent="-342900">
              <a:buFont typeface="Arial" panose="020B0604020202020204" pitchFamily="34" charset="0"/>
              <a:buChar char="•"/>
            </a:pPr>
            <a:r>
              <a:rPr lang="en-US" sz="2200" dirty="0">
                <a:solidFill>
                  <a:schemeClr val="accent1">
                    <a:lumMod val="75000"/>
                  </a:schemeClr>
                </a:solidFill>
                <a:latin typeface="Futura Lt BT" panose="020B0402020204020303" pitchFamily="34" charset="0"/>
                <a:cs typeface="Arial" panose="020B0604020202020204" pitchFamily="34" charset="0"/>
              </a:rPr>
              <a:t>Top 5 </a:t>
            </a:r>
            <a:r>
              <a:rPr lang="en-US" sz="2200" b="1" dirty="0">
                <a:solidFill>
                  <a:schemeClr val="accent1">
                    <a:lumMod val="75000"/>
                  </a:schemeClr>
                </a:solidFill>
                <a:latin typeface="Futura Lt BT" panose="020B0402020204020303" pitchFamily="34" charset="0"/>
                <a:cs typeface="Arial" panose="020B0604020202020204" pitchFamily="34" charset="0"/>
              </a:rPr>
              <a:t>countries of origin</a:t>
            </a:r>
            <a:r>
              <a:rPr lang="en-US" sz="2200" dirty="0">
                <a:solidFill>
                  <a:schemeClr val="accent1">
                    <a:lumMod val="75000"/>
                  </a:schemeClr>
                </a:solidFill>
                <a:latin typeface="Futura Lt BT" panose="020B0402020204020303" pitchFamily="34" charset="0"/>
                <a:cs typeface="Arial" panose="020B0604020202020204" pitchFamily="34" charset="0"/>
              </a:rPr>
              <a:t>: France, UK, Germany, Spain and the US.</a:t>
            </a:r>
          </a:p>
          <a:p>
            <a:endParaRPr lang="en-US" sz="2200" dirty="0">
              <a:solidFill>
                <a:schemeClr val="accent1">
                  <a:lumMod val="75000"/>
                </a:schemeClr>
              </a:solidFill>
              <a:latin typeface="Futura Lt BT" panose="020B0402020204020303" pitchFamily="34" charset="0"/>
              <a:cs typeface="Arial" panose="020B0604020202020204" pitchFamily="34" charset="0"/>
            </a:endParaRPr>
          </a:p>
        </p:txBody>
      </p:sp>
    </p:spTree>
    <p:extLst>
      <p:ext uri="{BB962C8B-B14F-4D97-AF65-F5344CB8AC3E}">
        <p14:creationId xmlns:p14="http://schemas.microsoft.com/office/powerpoint/2010/main" val="219598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additive="base">
                                        <p:cTn id="1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additive="base">
                                        <p:cTn id="2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additive="base">
                                        <p:cTn id="2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44270"/>
            <a:ext cx="2736304" cy="555192"/>
          </a:xfrm>
          <a:prstGeom prst="rect">
            <a:avLst/>
          </a:prstGeom>
        </p:spPr>
      </p:pic>
      <p:pic>
        <p:nvPicPr>
          <p:cNvPr id="5" name="Obraz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3895" y="23044"/>
            <a:ext cx="2510898" cy="603012"/>
          </a:xfrm>
          <a:prstGeom prst="rect">
            <a:avLst/>
          </a:prstGeom>
        </p:spPr>
      </p:pic>
      <p:sp>
        <p:nvSpPr>
          <p:cNvPr id="6" name="Rectangle 5"/>
          <p:cNvSpPr/>
          <p:nvPr/>
        </p:nvSpPr>
        <p:spPr>
          <a:xfrm>
            <a:off x="83439" y="847831"/>
            <a:ext cx="9094363" cy="461665"/>
          </a:xfrm>
          <a:prstGeom prst="rect">
            <a:avLst/>
          </a:prstGeom>
        </p:spPr>
        <p:txBody>
          <a:bodyPr wrap="square">
            <a:spAutoFit/>
          </a:bodyPr>
          <a:lstStyle/>
          <a:p>
            <a:r>
              <a:rPr lang="en-US" sz="2400" b="1" dirty="0" smtClean="0">
                <a:solidFill>
                  <a:schemeClr val="accent1">
                    <a:lumMod val="75000"/>
                  </a:schemeClr>
                </a:solidFill>
                <a:latin typeface="Futura Lt BT" panose="020B0402020204020303" pitchFamily="34" charset="0"/>
                <a:cs typeface="Arial" panose="020B0604020202020204" pitchFamily="34" charset="0"/>
              </a:rPr>
              <a:t>Bookable offers</a:t>
            </a:r>
            <a:endParaRPr lang="en-US" sz="2400" b="1" dirty="0">
              <a:solidFill>
                <a:schemeClr val="accent1">
                  <a:lumMod val="75000"/>
                </a:schemeClr>
              </a:solidFill>
              <a:latin typeface="Futura Lt BT" panose="020B0402020204020303" pitchFamily="34"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1475656" y="1441530"/>
            <a:ext cx="7497578" cy="5399280"/>
          </a:xfrm>
          <a:prstGeom prst="rect">
            <a:avLst/>
          </a:prstGeom>
        </p:spPr>
      </p:pic>
      <p:sp>
        <p:nvSpPr>
          <p:cNvPr id="10" name="Right Arrow 9"/>
          <p:cNvSpPr/>
          <p:nvPr/>
        </p:nvSpPr>
        <p:spPr>
          <a:xfrm rot="19123136">
            <a:off x="5353970" y="2427864"/>
            <a:ext cx="1214535" cy="85014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510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52" y="720064"/>
            <a:ext cx="9163652" cy="6137936"/>
          </a:xfrm>
          <a:prstGeom prst="rect">
            <a:avLst/>
          </a:prstGeom>
        </p:spPr>
      </p:pic>
      <p:pic>
        <p:nvPicPr>
          <p:cNvPr id="4" name="Obraz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528" y="44270"/>
            <a:ext cx="2736304" cy="555192"/>
          </a:xfrm>
          <a:prstGeom prst="rect">
            <a:avLst/>
          </a:prstGeom>
        </p:spPr>
      </p:pic>
      <p:pic>
        <p:nvPicPr>
          <p:cNvPr id="5" name="Obraz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33895" y="23044"/>
            <a:ext cx="2510898" cy="603012"/>
          </a:xfrm>
          <a:prstGeom prst="rect">
            <a:avLst/>
          </a:prstGeom>
        </p:spPr>
      </p:pic>
      <p:sp>
        <p:nvSpPr>
          <p:cNvPr id="8" name="Title 1"/>
          <p:cNvSpPr>
            <a:spLocks noGrp="1"/>
          </p:cNvSpPr>
          <p:nvPr>
            <p:ph type="title"/>
          </p:nvPr>
        </p:nvSpPr>
        <p:spPr>
          <a:xfrm>
            <a:off x="2870145" y="720064"/>
            <a:ext cx="5950327" cy="685598"/>
          </a:xfrm>
        </p:spPr>
        <p:txBody>
          <a:bodyPr>
            <a:normAutofit fontScale="90000"/>
          </a:bodyPr>
          <a:lstStyle/>
          <a:p>
            <a:pPr algn="r"/>
            <a:r>
              <a:rPr lang="en-GB" sz="4000" b="1" dirty="0">
                <a:solidFill>
                  <a:schemeClr val="bg1"/>
                </a:solidFill>
                <a:latin typeface="Futura Lt BT" panose="020B0402020204020303" pitchFamily="34" charset="0"/>
              </a:rPr>
              <a:t>INTRODUCING ECF</a:t>
            </a:r>
            <a:endParaRPr lang="en-US" sz="4000" b="1" dirty="0">
              <a:solidFill>
                <a:schemeClr val="bg1"/>
              </a:solidFill>
              <a:latin typeface="Futura Lt BT" panose="020B0402020204020303" pitchFamily="34" charset="0"/>
            </a:endParaRPr>
          </a:p>
        </p:txBody>
      </p:sp>
    </p:spTree>
    <p:extLst>
      <p:ext uri="{BB962C8B-B14F-4D97-AF65-F5344CB8AC3E}">
        <p14:creationId xmlns:p14="http://schemas.microsoft.com/office/powerpoint/2010/main" val="23149036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44270"/>
            <a:ext cx="2736304" cy="555192"/>
          </a:xfrm>
          <a:prstGeom prst="rect">
            <a:avLst/>
          </a:prstGeom>
        </p:spPr>
      </p:pic>
      <p:pic>
        <p:nvPicPr>
          <p:cNvPr id="5" name="Obraz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3895" y="23044"/>
            <a:ext cx="2510898" cy="60301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75" y="3618729"/>
            <a:ext cx="9144000" cy="3239271"/>
          </a:xfrm>
          <a:prstGeom prst="rect">
            <a:avLst/>
          </a:prstGeom>
        </p:spPr>
      </p:pic>
      <p:sp>
        <p:nvSpPr>
          <p:cNvPr id="6" name="Rectangle 5"/>
          <p:cNvSpPr/>
          <p:nvPr/>
        </p:nvSpPr>
        <p:spPr>
          <a:xfrm>
            <a:off x="83439" y="847831"/>
            <a:ext cx="9094363" cy="461665"/>
          </a:xfrm>
          <a:prstGeom prst="rect">
            <a:avLst/>
          </a:prstGeom>
        </p:spPr>
        <p:txBody>
          <a:bodyPr wrap="square">
            <a:spAutoFit/>
          </a:bodyPr>
          <a:lstStyle/>
          <a:p>
            <a:r>
              <a:rPr lang="en-US" sz="2400" b="1" dirty="0" smtClean="0">
                <a:solidFill>
                  <a:schemeClr val="accent1">
                    <a:lumMod val="75000"/>
                  </a:schemeClr>
                </a:solidFill>
                <a:latin typeface="Futura Lt BT" panose="020B0402020204020303" pitchFamily="34" charset="0"/>
                <a:cs typeface="Arial" panose="020B0604020202020204" pitchFamily="34" charset="0"/>
              </a:rPr>
              <a:t>Specific information</a:t>
            </a:r>
            <a:endParaRPr lang="en-US" sz="2400" b="1" dirty="0">
              <a:solidFill>
                <a:schemeClr val="accent1">
                  <a:lumMod val="75000"/>
                </a:schemeClr>
              </a:solidFill>
              <a:latin typeface="Futura Lt BT" panose="020B0402020204020303" pitchFamily="34" charset="0"/>
              <a:cs typeface="Arial" panose="020B0604020202020204" pitchFamily="34" charset="0"/>
            </a:endParaRPr>
          </a:p>
        </p:txBody>
      </p:sp>
      <p:sp>
        <p:nvSpPr>
          <p:cNvPr id="8" name="Rectangle 7"/>
          <p:cNvSpPr/>
          <p:nvPr/>
        </p:nvSpPr>
        <p:spPr>
          <a:xfrm>
            <a:off x="83355" y="1521366"/>
            <a:ext cx="9094363" cy="2123658"/>
          </a:xfrm>
          <a:prstGeom prst="rect">
            <a:avLst/>
          </a:prstGeom>
        </p:spPr>
        <p:txBody>
          <a:bodyPr wrap="square">
            <a:spAutoFit/>
          </a:bodyPr>
          <a:lstStyle/>
          <a:p>
            <a:pPr marL="342900" indent="-342900">
              <a:buFont typeface="Arial" panose="020B0604020202020204" pitchFamily="34" charset="0"/>
              <a:buChar char="•"/>
            </a:pPr>
            <a:r>
              <a:rPr lang="en-US" sz="2200" dirty="0" smtClean="0">
                <a:solidFill>
                  <a:schemeClr val="accent1">
                    <a:lumMod val="75000"/>
                  </a:schemeClr>
                </a:solidFill>
                <a:latin typeface="Futura Lt BT" panose="020B0402020204020303" pitchFamily="34" charset="0"/>
                <a:cs typeface="Arial" panose="020B0604020202020204" pitchFamily="34" charset="0"/>
              </a:rPr>
              <a:t>Natural, cultural and UNESCO sites along the routes.</a:t>
            </a:r>
          </a:p>
          <a:p>
            <a:pPr marL="342900" indent="-342900">
              <a:buFont typeface="Arial" panose="020B0604020202020204" pitchFamily="34" charset="0"/>
              <a:buChar char="•"/>
            </a:pPr>
            <a:endParaRPr lang="en-US" sz="2200" dirty="0" smtClean="0">
              <a:solidFill>
                <a:schemeClr val="accent1">
                  <a:lumMod val="75000"/>
                </a:schemeClr>
              </a:solidFill>
              <a:latin typeface="Futura Lt BT" panose="020B0402020204020303" pitchFamily="34" charset="0"/>
              <a:cs typeface="Arial" panose="020B0604020202020204" pitchFamily="34" charset="0"/>
            </a:endParaRPr>
          </a:p>
          <a:p>
            <a:pPr marL="342900" indent="-342900">
              <a:buFont typeface="Arial" panose="020B0604020202020204" pitchFamily="34" charset="0"/>
              <a:buChar char="•"/>
            </a:pPr>
            <a:r>
              <a:rPr lang="en-US" sz="2200" dirty="0" smtClean="0">
                <a:solidFill>
                  <a:schemeClr val="accent1">
                    <a:lumMod val="75000"/>
                  </a:schemeClr>
                </a:solidFill>
                <a:latin typeface="Futura Lt BT" panose="020B0402020204020303" pitchFamily="34" charset="0"/>
                <a:cs typeface="Arial" panose="020B0604020202020204" pitchFamily="34" charset="0"/>
              </a:rPr>
              <a:t>Detailed information about Stages.</a:t>
            </a:r>
          </a:p>
          <a:p>
            <a:pPr marL="342900" indent="-342900">
              <a:buFont typeface="Arial" panose="020B0604020202020204" pitchFamily="34" charset="0"/>
              <a:buChar char="•"/>
            </a:pPr>
            <a:endParaRPr lang="en-US" sz="2200" dirty="0">
              <a:solidFill>
                <a:schemeClr val="accent1">
                  <a:lumMod val="75000"/>
                </a:schemeClr>
              </a:solidFill>
              <a:latin typeface="Futura Lt BT" panose="020B0402020204020303" pitchFamily="34" charset="0"/>
              <a:cs typeface="Arial" panose="020B0604020202020204" pitchFamily="34" charset="0"/>
            </a:endParaRPr>
          </a:p>
          <a:p>
            <a:pPr marL="342900" indent="-342900">
              <a:buFont typeface="Arial" panose="020B0604020202020204" pitchFamily="34" charset="0"/>
              <a:buChar char="•"/>
            </a:pPr>
            <a:r>
              <a:rPr lang="en-US" sz="2200" dirty="0" smtClean="0">
                <a:solidFill>
                  <a:schemeClr val="accent1">
                    <a:lumMod val="75000"/>
                  </a:schemeClr>
                </a:solidFill>
                <a:latin typeface="Futura Lt BT" panose="020B0402020204020303" pitchFamily="34" charset="0"/>
                <a:cs typeface="Arial" panose="020B0604020202020204" pitchFamily="34" charset="0"/>
              </a:rPr>
              <a:t>Services, special offers and contact details.</a:t>
            </a:r>
            <a:endParaRPr lang="en-US" sz="2200" dirty="0">
              <a:solidFill>
                <a:schemeClr val="accent1">
                  <a:lumMod val="75000"/>
                </a:schemeClr>
              </a:solidFill>
              <a:latin typeface="Futura Lt BT" panose="020B0402020204020303" pitchFamily="34" charset="0"/>
              <a:cs typeface="Arial" panose="020B0604020202020204" pitchFamily="34" charset="0"/>
            </a:endParaRPr>
          </a:p>
          <a:p>
            <a:endParaRPr lang="en-US" sz="2200" dirty="0">
              <a:solidFill>
                <a:schemeClr val="accent1">
                  <a:lumMod val="75000"/>
                </a:schemeClr>
              </a:solidFill>
              <a:latin typeface="Futura Lt BT" panose="020B0402020204020303" pitchFamily="34" charset="0"/>
              <a:cs typeface="Arial" panose="020B0604020202020204" pitchFamily="34" charset="0"/>
            </a:endParaRPr>
          </a:p>
        </p:txBody>
      </p:sp>
    </p:spTree>
    <p:extLst>
      <p:ext uri="{BB962C8B-B14F-4D97-AF65-F5344CB8AC3E}">
        <p14:creationId xmlns:p14="http://schemas.microsoft.com/office/powerpoint/2010/main" val="310586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44270"/>
            <a:ext cx="2736304" cy="555192"/>
          </a:xfrm>
          <a:prstGeom prst="rect">
            <a:avLst/>
          </a:prstGeom>
        </p:spPr>
      </p:pic>
      <p:pic>
        <p:nvPicPr>
          <p:cNvPr id="5" name="Obraz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3895" y="23044"/>
            <a:ext cx="2510898" cy="60301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1" y="3622004"/>
            <a:ext cx="9144000" cy="3235996"/>
          </a:xfrm>
          <a:prstGeom prst="rect">
            <a:avLst/>
          </a:prstGeom>
        </p:spPr>
      </p:pic>
      <p:sp>
        <p:nvSpPr>
          <p:cNvPr id="6" name="Rectangle 5"/>
          <p:cNvSpPr/>
          <p:nvPr/>
        </p:nvSpPr>
        <p:spPr>
          <a:xfrm>
            <a:off x="83439" y="721146"/>
            <a:ext cx="9094363" cy="461665"/>
          </a:xfrm>
          <a:prstGeom prst="rect">
            <a:avLst/>
          </a:prstGeom>
        </p:spPr>
        <p:txBody>
          <a:bodyPr wrap="square">
            <a:spAutoFit/>
          </a:bodyPr>
          <a:lstStyle/>
          <a:p>
            <a:r>
              <a:rPr lang="en-US" sz="2400" b="1" dirty="0" smtClean="0">
                <a:solidFill>
                  <a:schemeClr val="accent1">
                    <a:lumMod val="75000"/>
                  </a:schemeClr>
                </a:solidFill>
                <a:latin typeface="Futura Lt BT" panose="020B0402020204020303" pitchFamily="34" charset="0"/>
                <a:cs typeface="Arial" panose="020B0604020202020204" pitchFamily="34" charset="0"/>
              </a:rPr>
              <a:t>User-friendly official apps</a:t>
            </a:r>
            <a:endParaRPr lang="en-US" sz="2400" b="1" dirty="0">
              <a:solidFill>
                <a:schemeClr val="accent1">
                  <a:lumMod val="75000"/>
                </a:schemeClr>
              </a:solidFill>
              <a:latin typeface="Futura Lt BT" panose="020B0402020204020303" pitchFamily="34" charset="0"/>
              <a:cs typeface="Arial" panose="020B0604020202020204" pitchFamily="34" charset="0"/>
            </a:endParaRPr>
          </a:p>
        </p:txBody>
      </p:sp>
      <p:pic>
        <p:nvPicPr>
          <p:cNvPr id="9" name="Picture 4" descr="Risultati immagini per i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47651" y="1876176"/>
            <a:ext cx="1492921" cy="14929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isultati immagini per androi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02025">
            <a:off x="6400862" y="1940061"/>
            <a:ext cx="1366861" cy="13651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110" y="1182811"/>
            <a:ext cx="6231154" cy="2462213"/>
          </a:xfrm>
          <a:prstGeom prst="rect">
            <a:avLst/>
          </a:prstGeom>
        </p:spPr>
        <p:txBody>
          <a:bodyPr wrap="square">
            <a:spAutoFit/>
          </a:bodyPr>
          <a:lstStyle/>
          <a:p>
            <a:pPr marL="285750" indent="-285750">
              <a:buFont typeface="Arial" panose="020B0604020202020204" pitchFamily="34" charset="0"/>
              <a:buChar char="•"/>
            </a:pPr>
            <a:r>
              <a:rPr lang="en-US" sz="2200" dirty="0">
                <a:solidFill>
                  <a:schemeClr val="accent1">
                    <a:lumMod val="75000"/>
                  </a:schemeClr>
                </a:solidFill>
                <a:latin typeface="Futura Lt BT" panose="020B0402020204020303" pitchFamily="34" charset="0"/>
                <a:cs typeface="Arial" panose="020B0604020202020204" pitchFamily="34" charset="0"/>
              </a:rPr>
              <a:t>Route </a:t>
            </a:r>
            <a:r>
              <a:rPr lang="en-US" sz="2200" dirty="0" smtClean="0">
                <a:solidFill>
                  <a:schemeClr val="accent1">
                    <a:lumMod val="75000"/>
                  </a:schemeClr>
                </a:solidFill>
                <a:latin typeface="Futura Lt BT" panose="020B0402020204020303" pitchFamily="34" charset="0"/>
                <a:cs typeface="Arial" panose="020B0604020202020204" pitchFamily="34" charset="0"/>
              </a:rPr>
              <a:t>overview; </a:t>
            </a:r>
          </a:p>
          <a:p>
            <a:pPr marL="285750" indent="-285750">
              <a:buFont typeface="Arial" panose="020B0604020202020204" pitchFamily="34" charset="0"/>
              <a:buChar char="•"/>
            </a:pPr>
            <a:r>
              <a:rPr lang="en-US" sz="2200" dirty="0" smtClean="0">
                <a:solidFill>
                  <a:schemeClr val="accent1">
                    <a:lumMod val="75000"/>
                  </a:schemeClr>
                </a:solidFill>
                <a:latin typeface="Futura Lt BT" panose="020B0402020204020303" pitchFamily="34" charset="0"/>
                <a:cs typeface="Arial" panose="020B0604020202020204" pitchFamily="34" charset="0"/>
              </a:rPr>
              <a:t>links </a:t>
            </a:r>
            <a:r>
              <a:rPr lang="en-US" sz="2200" dirty="0">
                <a:solidFill>
                  <a:schemeClr val="accent1">
                    <a:lumMod val="75000"/>
                  </a:schemeClr>
                </a:solidFill>
                <a:latin typeface="Futura Lt BT" panose="020B0402020204020303" pitchFamily="34" charset="0"/>
                <a:cs typeface="Arial" panose="020B0604020202020204" pitchFamily="34" charset="0"/>
              </a:rPr>
              <a:t>to where you can find detailed information in each country or </a:t>
            </a:r>
            <a:r>
              <a:rPr lang="en-US" sz="2200" dirty="0" smtClean="0">
                <a:solidFill>
                  <a:schemeClr val="accent1">
                    <a:lumMod val="75000"/>
                  </a:schemeClr>
                </a:solidFill>
                <a:latin typeface="Futura Lt BT" panose="020B0402020204020303" pitchFamily="34" charset="0"/>
                <a:cs typeface="Arial" panose="020B0604020202020204" pitchFamily="34" charset="0"/>
              </a:rPr>
              <a:t>region; </a:t>
            </a:r>
          </a:p>
          <a:p>
            <a:pPr marL="285750" indent="-285750">
              <a:buFont typeface="Arial" panose="020B0604020202020204" pitchFamily="34" charset="0"/>
              <a:buChar char="•"/>
            </a:pPr>
            <a:r>
              <a:rPr lang="en-US" sz="2200" dirty="0">
                <a:solidFill>
                  <a:schemeClr val="accent1">
                    <a:lumMod val="75000"/>
                  </a:schemeClr>
                </a:solidFill>
                <a:latin typeface="Futura Lt BT" panose="020B0402020204020303" pitchFamily="34" charset="0"/>
                <a:cs typeface="Arial" panose="020B0604020202020204" pitchFamily="34" charset="0"/>
              </a:rPr>
              <a:t>r</a:t>
            </a:r>
            <a:r>
              <a:rPr lang="en-US" sz="2200" dirty="0" smtClean="0">
                <a:solidFill>
                  <a:schemeClr val="accent1">
                    <a:lumMod val="75000"/>
                  </a:schemeClr>
                </a:solidFill>
                <a:latin typeface="Futura Lt BT" panose="020B0402020204020303" pitchFamily="34" charset="0"/>
                <a:cs typeface="Arial" panose="020B0604020202020204" pitchFamily="34" charset="0"/>
              </a:rPr>
              <a:t>eward </a:t>
            </a:r>
            <a:r>
              <a:rPr lang="en-US" sz="2200" dirty="0">
                <a:solidFill>
                  <a:schemeClr val="accent1">
                    <a:lumMod val="75000"/>
                  </a:schemeClr>
                </a:solidFill>
                <a:latin typeface="Futura Lt BT" panose="020B0402020204020303" pitchFamily="34" charset="0"/>
                <a:cs typeface="Arial" panose="020B0604020202020204" pitchFamily="34" charset="0"/>
              </a:rPr>
              <a:t>system that allows </a:t>
            </a:r>
            <a:r>
              <a:rPr lang="en-US" sz="2200" dirty="0" smtClean="0">
                <a:solidFill>
                  <a:schemeClr val="accent1">
                    <a:lumMod val="75000"/>
                  </a:schemeClr>
                </a:solidFill>
                <a:latin typeface="Futura Lt BT" panose="020B0402020204020303" pitchFamily="34" charset="0"/>
                <a:cs typeface="Arial" panose="020B0604020202020204" pitchFamily="34" charset="0"/>
              </a:rPr>
              <a:t>to </a:t>
            </a:r>
            <a:r>
              <a:rPr lang="en-US" sz="2200" dirty="0">
                <a:solidFill>
                  <a:schemeClr val="accent1">
                    <a:lumMod val="75000"/>
                  </a:schemeClr>
                </a:solidFill>
                <a:latin typeface="Futura Lt BT" panose="020B0402020204020303" pitchFamily="34" charset="0"/>
                <a:cs typeface="Arial" panose="020B0604020202020204" pitchFamily="34" charset="0"/>
              </a:rPr>
              <a:t>‘check in’ to the points of </a:t>
            </a:r>
            <a:r>
              <a:rPr lang="en-US" sz="2200" dirty="0" smtClean="0">
                <a:solidFill>
                  <a:schemeClr val="accent1">
                    <a:lumMod val="75000"/>
                  </a:schemeClr>
                </a:solidFill>
                <a:latin typeface="Futura Lt BT" panose="020B0402020204020303" pitchFamily="34" charset="0"/>
                <a:cs typeface="Arial" panose="020B0604020202020204" pitchFamily="34" charset="0"/>
              </a:rPr>
              <a:t>interest;</a:t>
            </a:r>
          </a:p>
          <a:p>
            <a:pPr marL="285750" indent="-285750">
              <a:buFont typeface="Arial" panose="020B0604020202020204" pitchFamily="34" charset="0"/>
              <a:buChar char="•"/>
            </a:pPr>
            <a:r>
              <a:rPr lang="en-US" sz="2200" dirty="0" smtClean="0">
                <a:solidFill>
                  <a:schemeClr val="accent1">
                    <a:lumMod val="75000"/>
                  </a:schemeClr>
                </a:solidFill>
                <a:latin typeface="Futura Lt BT" panose="020B0402020204020303" pitchFamily="34" charset="0"/>
                <a:cs typeface="Arial" panose="020B0604020202020204" pitchFamily="34" charset="0"/>
              </a:rPr>
              <a:t>share </a:t>
            </a:r>
            <a:r>
              <a:rPr lang="en-US" sz="2200" dirty="0">
                <a:solidFill>
                  <a:schemeClr val="accent1">
                    <a:lumMod val="75000"/>
                  </a:schemeClr>
                </a:solidFill>
                <a:latin typeface="Futura Lt BT" panose="020B0402020204020303" pitchFamily="34" charset="0"/>
                <a:cs typeface="Arial" panose="020B0604020202020204" pitchFamily="34" charset="0"/>
              </a:rPr>
              <a:t>with your friends and family how much of the route you have completed.</a:t>
            </a:r>
            <a:endParaRPr lang="en-GB" sz="2200" dirty="0">
              <a:solidFill>
                <a:schemeClr val="accent1">
                  <a:lumMod val="75000"/>
                </a:schemeClr>
              </a:solidFill>
              <a:latin typeface="Futura Lt BT" panose="020B0402020204020303" pitchFamily="34" charset="0"/>
              <a:cs typeface="Arial" panose="020B0604020202020204" pitchFamily="34" charset="0"/>
            </a:endParaRPr>
          </a:p>
        </p:txBody>
      </p:sp>
    </p:spTree>
    <p:extLst>
      <p:ext uri="{BB962C8B-B14F-4D97-AF65-F5344CB8AC3E}">
        <p14:creationId xmlns:p14="http://schemas.microsoft.com/office/powerpoint/2010/main" val="176413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anim calcmode="lin" valueType="num">
                                      <p:cBhvr>
                                        <p:cTn id="32" dur="2000" fill="hold"/>
                                        <p:tgtEl>
                                          <p:spTgt spid="10"/>
                                        </p:tgtEl>
                                        <p:attrNameLst>
                                          <p:attrName>ppt_w</p:attrName>
                                        </p:attrNameLst>
                                      </p:cBhvr>
                                      <p:tavLst>
                                        <p:tav tm="0" fmla="#ppt_w*sin(2.5*pi*$)">
                                          <p:val>
                                            <p:fltVal val="0"/>
                                          </p:val>
                                        </p:tav>
                                        <p:tav tm="100000">
                                          <p:val>
                                            <p:fltVal val="1"/>
                                          </p:val>
                                        </p:tav>
                                      </p:tavLst>
                                    </p:anim>
                                    <p:anim calcmode="lin" valueType="num">
                                      <p:cBhvr>
                                        <p:cTn id="33" dur="2000" fill="hold"/>
                                        <p:tgtEl>
                                          <p:spTgt spid="10"/>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000"/>
                                        <p:tgtEl>
                                          <p:spTgt spid="9"/>
                                        </p:tgtEl>
                                      </p:cBhvr>
                                    </p:animEffect>
                                    <p:anim calcmode="lin" valueType="num">
                                      <p:cBhvr>
                                        <p:cTn id="37" dur="2000" fill="hold"/>
                                        <p:tgtEl>
                                          <p:spTgt spid="9"/>
                                        </p:tgtEl>
                                        <p:attrNameLst>
                                          <p:attrName>ppt_w</p:attrName>
                                        </p:attrNameLst>
                                      </p:cBhvr>
                                      <p:tavLst>
                                        <p:tav tm="0" fmla="#ppt_w*sin(2.5*pi*$)">
                                          <p:val>
                                            <p:fltVal val="0"/>
                                          </p:val>
                                        </p:tav>
                                        <p:tav tm="100000">
                                          <p:val>
                                            <p:fltVal val="1"/>
                                          </p:val>
                                        </p:tav>
                                      </p:tavLst>
                                    </p:anim>
                                    <p:anim calcmode="lin" valueType="num">
                                      <p:cBhvr>
                                        <p:cTn id="38"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5536" y="116632"/>
            <a:ext cx="2736304" cy="555192"/>
          </a:xfrm>
          <a:prstGeom prst="rect">
            <a:avLst/>
          </a:prstGeom>
        </p:spPr>
      </p:pic>
      <p:pic>
        <p:nvPicPr>
          <p:cNvPr id="5" name="Obraz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16216" y="116632"/>
            <a:ext cx="2510898" cy="603012"/>
          </a:xfrm>
          <a:prstGeom prst="rect">
            <a:avLst/>
          </a:prstGeom>
        </p:spPr>
      </p:pic>
      <p:pic>
        <p:nvPicPr>
          <p:cNvPr id="7" name="Content Placeholder 2"/>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0" y="777565"/>
            <a:ext cx="9161729" cy="6107819"/>
          </a:xfrm>
        </p:spPr>
      </p:pic>
      <p:sp>
        <p:nvSpPr>
          <p:cNvPr id="9" name="Title 6"/>
          <p:cNvSpPr txBox="1">
            <a:spLocks/>
          </p:cNvSpPr>
          <p:nvPr/>
        </p:nvSpPr>
        <p:spPr>
          <a:xfrm>
            <a:off x="3275856" y="5199335"/>
            <a:ext cx="5616624"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2800" dirty="0" smtClean="0">
                <a:solidFill>
                  <a:schemeClr val="bg1"/>
                </a:solidFill>
                <a:latin typeface="Futura Lt BT" panose="020B0402020204020303" pitchFamily="34" charset="0"/>
              </a:rPr>
              <a:t>Marco Ciarrocchi</a:t>
            </a:r>
          </a:p>
          <a:p>
            <a:pPr algn="r"/>
            <a:r>
              <a:rPr lang="en-GB" sz="2800" dirty="0" smtClean="0">
                <a:solidFill>
                  <a:schemeClr val="bg1"/>
                </a:solidFill>
                <a:latin typeface="Futura Lt BT" panose="020B0402020204020303" pitchFamily="34" charset="0"/>
              </a:rPr>
              <a:t>m.ciarrocchi@ecf.com </a:t>
            </a:r>
          </a:p>
          <a:p>
            <a:pPr algn="r"/>
            <a:r>
              <a:rPr lang="en-GB" sz="2800" dirty="0" smtClean="0">
                <a:solidFill>
                  <a:schemeClr val="bg1"/>
                </a:solidFill>
                <a:latin typeface="Futura Lt BT" panose="020B0402020204020303" pitchFamily="34" charset="0"/>
              </a:rPr>
              <a:t>www.ecf.com</a:t>
            </a:r>
            <a:br>
              <a:rPr lang="en-GB" sz="2800" dirty="0" smtClean="0">
                <a:solidFill>
                  <a:schemeClr val="bg1"/>
                </a:solidFill>
                <a:latin typeface="Futura Lt BT" panose="020B0402020204020303" pitchFamily="34" charset="0"/>
              </a:rPr>
            </a:br>
            <a:r>
              <a:rPr lang="en-GB" sz="2800" dirty="0" smtClean="0">
                <a:solidFill>
                  <a:schemeClr val="bg1"/>
                </a:solidFill>
                <a:latin typeface="Futura Lt BT" panose="020B0402020204020303" pitchFamily="34" charset="0"/>
              </a:rPr>
              <a:t>www.eurovelo.com</a:t>
            </a:r>
            <a:endParaRPr lang="en-GB" sz="2800" dirty="0">
              <a:solidFill>
                <a:schemeClr val="bg1"/>
              </a:solidFill>
              <a:latin typeface="Futura Lt BT" panose="020B0402020204020303" pitchFamily="34" charset="0"/>
            </a:endParaRPr>
          </a:p>
        </p:txBody>
      </p:sp>
    </p:spTree>
    <p:extLst>
      <p:ext uri="{BB962C8B-B14F-4D97-AF65-F5344CB8AC3E}">
        <p14:creationId xmlns:p14="http://schemas.microsoft.com/office/powerpoint/2010/main" val="12151587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44270"/>
            <a:ext cx="2736304" cy="555192"/>
          </a:xfrm>
          <a:prstGeom prst="rect">
            <a:avLst/>
          </a:prstGeom>
        </p:spPr>
      </p:pic>
      <p:pic>
        <p:nvPicPr>
          <p:cNvPr id="5" name="Obraz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33895" y="23044"/>
            <a:ext cx="2510898" cy="603012"/>
          </a:xfrm>
          <a:prstGeom prst="rect">
            <a:avLst/>
          </a:prstGeom>
        </p:spPr>
      </p:pic>
      <p:pic>
        <p:nvPicPr>
          <p:cNvPr id="7" name="Picture 2" descr="C:\Users\Communications2\Documents\member countries.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0" y="525022"/>
            <a:ext cx="9144793" cy="5510003"/>
          </a:xfrm>
          <a:prstGeom prst="rect">
            <a:avLst/>
          </a:prstGeom>
          <a:noFill/>
        </p:spPr>
      </p:pic>
      <p:pic>
        <p:nvPicPr>
          <p:cNvPr id="8" name="Picture 2" descr="C:\Users\Communications2\Documents\ecf_Logo.PN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07504" y="5949780"/>
            <a:ext cx="2209800" cy="791588"/>
          </a:xfrm>
          <a:prstGeom prst="rect">
            <a:avLst/>
          </a:prstGeom>
          <a:noFill/>
        </p:spPr>
      </p:pic>
    </p:spTree>
    <p:extLst>
      <p:ext uri="{BB962C8B-B14F-4D97-AF65-F5344CB8AC3E}">
        <p14:creationId xmlns:p14="http://schemas.microsoft.com/office/powerpoint/2010/main" val="8751847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6806"/>
            <a:ext cx="8229600" cy="1143000"/>
          </a:xfrm>
        </p:spPr>
        <p:txBody>
          <a:bodyPr>
            <a:normAutofit/>
          </a:bodyPr>
          <a:lstStyle/>
          <a:p>
            <a:r>
              <a:rPr lang="en-US" sz="4000" dirty="0" smtClean="0">
                <a:solidFill>
                  <a:schemeClr val="accent1">
                    <a:lumMod val="75000"/>
                  </a:schemeClr>
                </a:solidFill>
                <a:latin typeface="Futura Lt BT" panose="020B0402020204020303" pitchFamily="34" charset="0"/>
              </a:rPr>
              <a:t>Cycle tourism has changed…</a:t>
            </a:r>
            <a:endParaRPr lang="en-GB" sz="4000" dirty="0">
              <a:solidFill>
                <a:schemeClr val="accent1">
                  <a:lumMod val="75000"/>
                </a:schemeClr>
              </a:solidFill>
              <a:latin typeface="Futura Lt BT" panose="020B0402020204020303" pitchFamily="34" charset="0"/>
            </a:endParaRPr>
          </a:p>
        </p:txBody>
      </p:sp>
      <p:pic>
        <p:nvPicPr>
          <p:cNvPr id="3" name="Picture 2"/>
          <p:cNvPicPr>
            <a:picLocks noChangeAspect="1"/>
          </p:cNvPicPr>
          <p:nvPr/>
        </p:nvPicPr>
        <p:blipFill>
          <a:blip r:embed="rId3"/>
          <a:stretch>
            <a:fillRect/>
          </a:stretch>
        </p:blipFill>
        <p:spPr>
          <a:xfrm>
            <a:off x="1331640" y="2433539"/>
            <a:ext cx="6552728" cy="4379837"/>
          </a:xfrm>
          <a:prstGeom prst="rect">
            <a:avLst/>
          </a:prstGeom>
        </p:spPr>
      </p:pic>
      <p:pic>
        <p:nvPicPr>
          <p:cNvPr id="4" name="Obraz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544" y="528539"/>
            <a:ext cx="2736304" cy="555192"/>
          </a:xfrm>
          <a:prstGeom prst="rect">
            <a:avLst/>
          </a:prstGeom>
        </p:spPr>
      </p:pic>
      <p:pic>
        <p:nvPicPr>
          <p:cNvPr id="5" name="Obraz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16216" y="528539"/>
            <a:ext cx="2510898" cy="603012"/>
          </a:xfrm>
          <a:prstGeom prst="rect">
            <a:avLst/>
          </a:prstGeom>
        </p:spPr>
      </p:pic>
    </p:spTree>
    <p:extLst>
      <p:ext uri="{BB962C8B-B14F-4D97-AF65-F5344CB8AC3E}">
        <p14:creationId xmlns:p14="http://schemas.microsoft.com/office/powerpoint/2010/main" val="3222204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14671"/>
            <a:ext cx="8032883" cy="1143000"/>
          </a:xfrm>
        </p:spPr>
        <p:txBody>
          <a:bodyPr>
            <a:normAutofit fontScale="90000"/>
          </a:bodyPr>
          <a:lstStyle/>
          <a:p>
            <a:r>
              <a:rPr lang="en-US" dirty="0" smtClean="0">
                <a:latin typeface="Futura Lt BT" panose="020B0402020204020303" pitchFamily="34" charset="0"/>
              </a:rPr>
              <a:t>…and moved into the mainstream.</a:t>
            </a:r>
            <a:endParaRPr lang="en-GB" dirty="0">
              <a:latin typeface="Futura Lt BT" panose="020B0402020204020303" pitchFamily="34" charset="0"/>
            </a:endParaRPr>
          </a:p>
        </p:txBody>
      </p:sp>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963" y="4624384"/>
            <a:ext cx="2173695" cy="2188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descr="C:\Users\LancasterE\Dropbox\EV Strategy\Page 1\Jaune fluer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3125" y="4584055"/>
            <a:ext cx="5496958" cy="2229322"/>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http://www.adfc-bw.de/uploads/RTEmagicC_Pedelec.JPG.JPG"/>
          <p:cNvPicPr>
            <a:picLocks noChangeAspect="1" noChangeArrowheads="1"/>
          </p:cNvPicPr>
          <p:nvPr/>
        </p:nvPicPr>
        <p:blipFill>
          <a:blip r:embed="rId5" cstate="print"/>
          <a:srcRect/>
          <a:stretch>
            <a:fillRect/>
          </a:stretch>
        </p:blipFill>
        <p:spPr bwMode="auto">
          <a:xfrm>
            <a:off x="467544" y="2557671"/>
            <a:ext cx="2391012" cy="2026384"/>
          </a:xfrm>
          <a:prstGeom prst="rect">
            <a:avLst/>
          </a:prstGeom>
          <a:noFill/>
        </p:spPr>
      </p:pic>
      <p:pic>
        <p:nvPicPr>
          <p:cNvPr id="10" name="Picture 9" descr="12a.jpg"/>
          <p:cNvPicPr>
            <a:picLocks noChangeAspect="1"/>
          </p:cNvPicPr>
          <p:nvPr/>
        </p:nvPicPr>
        <p:blipFill>
          <a:blip r:embed="rId6" cstate="print"/>
          <a:stretch>
            <a:fillRect/>
          </a:stretch>
        </p:blipFill>
        <p:spPr>
          <a:xfrm>
            <a:off x="2993125" y="2536151"/>
            <a:ext cx="2753704" cy="1828953"/>
          </a:xfrm>
          <a:prstGeom prst="rect">
            <a:avLst/>
          </a:prstGeom>
        </p:spPr>
      </p:pic>
      <p:pic>
        <p:nvPicPr>
          <p:cNvPr id="11" name="Picture 10" descr="IMG_2399.jpg"/>
          <p:cNvPicPr>
            <a:picLocks noChangeAspect="1"/>
          </p:cNvPicPr>
          <p:nvPr/>
        </p:nvPicPr>
        <p:blipFill>
          <a:blip r:embed="rId7" cstate="print"/>
          <a:stretch>
            <a:fillRect/>
          </a:stretch>
        </p:blipFill>
        <p:spPr>
          <a:xfrm>
            <a:off x="6044627" y="2536152"/>
            <a:ext cx="2446759" cy="1828952"/>
          </a:xfrm>
          <a:prstGeom prst="rect">
            <a:avLst/>
          </a:prstGeom>
        </p:spPr>
      </p:pic>
      <p:pic>
        <p:nvPicPr>
          <p:cNvPr id="8" name="Obraz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7544" y="528539"/>
            <a:ext cx="2736304" cy="555192"/>
          </a:xfrm>
          <a:prstGeom prst="rect">
            <a:avLst/>
          </a:prstGeom>
        </p:spPr>
      </p:pic>
      <p:pic>
        <p:nvPicPr>
          <p:cNvPr id="9" name="Obraz 4"/>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16216" y="528539"/>
            <a:ext cx="2510898" cy="603012"/>
          </a:xfrm>
          <a:prstGeom prst="rect">
            <a:avLst/>
          </a:prstGeom>
        </p:spPr>
      </p:pic>
    </p:spTree>
    <p:extLst>
      <p:ext uri="{BB962C8B-B14F-4D97-AF65-F5344CB8AC3E}">
        <p14:creationId xmlns:p14="http://schemas.microsoft.com/office/powerpoint/2010/main" val="427247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circle(in)">
                                      <p:cBhvr>
                                        <p:cTn id="7" dur="2000"/>
                                        <p:tgtEl>
                                          <p:spTgt spid="2054"/>
                                        </p:tgtEl>
                                      </p:cBhvr>
                                    </p:animEffect>
                                  </p:childTnLst>
                                </p:cTn>
                              </p:par>
                              <p:par>
                                <p:cTn id="8" presetID="6" presetClass="entr" presetSubtype="16" fill="hold" nodeType="withEffect">
                                  <p:stCondLst>
                                    <p:cond delay="0"/>
                                  </p:stCondLst>
                                  <p:childTnLst>
                                    <p:set>
                                      <p:cBhvr>
                                        <p:cTn id="9" dur="1" fill="hold">
                                          <p:stCondLst>
                                            <p:cond delay="0"/>
                                          </p:stCondLst>
                                        </p:cTn>
                                        <p:tgtEl>
                                          <p:spTgt spid="2055"/>
                                        </p:tgtEl>
                                        <p:attrNameLst>
                                          <p:attrName>style.visibility</p:attrName>
                                        </p:attrNameLst>
                                      </p:cBhvr>
                                      <p:to>
                                        <p:strVal val="visible"/>
                                      </p:to>
                                    </p:set>
                                    <p:animEffect transition="in" filter="circle(in)">
                                      <p:cBhvr>
                                        <p:cTn id="10" dur="2000"/>
                                        <p:tgtEl>
                                          <p:spTgt spid="2055"/>
                                        </p:tgtEl>
                                      </p:cBhvr>
                                    </p:animEffect>
                                  </p:childTnLst>
                                </p:cTn>
                              </p:par>
                              <p:par>
                                <p:cTn id="11" presetID="6" presetClass="entr" presetSubtype="16" fill="hold" nodeType="withEffect">
                                  <p:stCondLst>
                                    <p:cond delay="0"/>
                                  </p:stCondLst>
                                  <p:childTnLst>
                                    <p:set>
                                      <p:cBhvr>
                                        <p:cTn id="12" dur="1" fill="hold">
                                          <p:stCondLst>
                                            <p:cond delay="0"/>
                                          </p:stCondLst>
                                        </p:cTn>
                                        <p:tgtEl>
                                          <p:spTgt spid="18434"/>
                                        </p:tgtEl>
                                        <p:attrNameLst>
                                          <p:attrName>style.visibility</p:attrName>
                                        </p:attrNameLst>
                                      </p:cBhvr>
                                      <p:to>
                                        <p:strVal val="visible"/>
                                      </p:to>
                                    </p:set>
                                    <p:animEffect transition="in" filter="circle(in)">
                                      <p:cBhvr>
                                        <p:cTn id="13" dur="2000"/>
                                        <p:tgtEl>
                                          <p:spTgt spid="18434"/>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6256" y="778678"/>
            <a:ext cx="2456683" cy="498457"/>
          </a:xfrm>
          <a:prstGeom prst="rect">
            <a:avLst/>
          </a:prstGeom>
        </p:spPr>
      </p:pic>
      <p:pic>
        <p:nvPicPr>
          <p:cNvPr id="5" name="Obraz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33895" y="23044"/>
            <a:ext cx="2510898" cy="60301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6118167" cy="6872925"/>
          </a:xfrm>
          <a:prstGeom prst="rect">
            <a:avLst/>
          </a:prstGeom>
          <a:effectLst/>
        </p:spPr>
      </p:pic>
      <p:pic>
        <p:nvPicPr>
          <p:cNvPr id="3074" name="Picture 2" descr="Risultati immagini per eurovel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5563" y="2060848"/>
            <a:ext cx="2810933" cy="1144686"/>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6225563" y="3305299"/>
            <a:ext cx="2810934" cy="343606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spcBef>
                <a:spcPts val="0"/>
              </a:spcBef>
              <a:buFont typeface="Arial" panose="020B0604020202020204" pitchFamily="34" charset="0"/>
              <a:buNone/>
            </a:pPr>
            <a:r>
              <a:rPr lang="en-GB" sz="1800" b="1" dirty="0" smtClean="0">
                <a:solidFill>
                  <a:schemeClr val="accent1">
                    <a:lumMod val="75000"/>
                  </a:schemeClr>
                </a:solidFill>
                <a:latin typeface="Futura Lt BT" panose="020B0402020204020303" pitchFamily="34" charset="0"/>
              </a:rPr>
              <a:t>15 long distance cycle routes:</a:t>
            </a:r>
          </a:p>
          <a:p>
            <a:pPr marL="0" indent="0" algn="just">
              <a:spcBef>
                <a:spcPts val="0"/>
              </a:spcBef>
              <a:buFont typeface="Arial" panose="020B0604020202020204" pitchFamily="34" charset="0"/>
              <a:buNone/>
            </a:pPr>
            <a:endParaRPr lang="en-US" sz="1800" b="1" dirty="0">
              <a:solidFill>
                <a:schemeClr val="accent1">
                  <a:lumMod val="75000"/>
                </a:schemeClr>
              </a:solidFill>
              <a:latin typeface="Futura Lt BT" panose="020B0402020204020303" pitchFamily="34" charset="0"/>
            </a:endParaRPr>
          </a:p>
          <a:p>
            <a:pPr algn="just">
              <a:spcBef>
                <a:spcPts val="0"/>
              </a:spcBef>
              <a:buFont typeface="Wingdings" panose="05000000000000000000" pitchFamily="2" charset="2"/>
              <a:buChar char="v"/>
            </a:pPr>
            <a:r>
              <a:rPr lang="en-GB" sz="1800" dirty="0" smtClean="0">
                <a:solidFill>
                  <a:schemeClr val="accent1">
                    <a:lumMod val="75000"/>
                  </a:schemeClr>
                </a:solidFill>
                <a:latin typeface="Futura Lt BT" panose="020B0402020204020303" pitchFamily="34" charset="0"/>
              </a:rPr>
              <a:t>9 North </a:t>
            </a:r>
            <a:r>
              <a:rPr lang="en-GB" sz="1800" dirty="0">
                <a:solidFill>
                  <a:schemeClr val="accent1">
                    <a:lumMod val="75000"/>
                  </a:schemeClr>
                </a:solidFill>
                <a:latin typeface="Futura Lt BT" panose="020B0402020204020303" pitchFamily="34" charset="0"/>
              </a:rPr>
              <a:t>– South </a:t>
            </a:r>
            <a:r>
              <a:rPr lang="en-GB" sz="1800" dirty="0" smtClean="0">
                <a:solidFill>
                  <a:schemeClr val="accent1">
                    <a:lumMod val="75000"/>
                  </a:schemeClr>
                </a:solidFill>
                <a:latin typeface="Futura Lt BT" panose="020B0402020204020303" pitchFamily="34" charset="0"/>
              </a:rPr>
              <a:t>Routes;</a:t>
            </a:r>
          </a:p>
          <a:p>
            <a:pPr algn="just">
              <a:spcBef>
                <a:spcPts val="0"/>
              </a:spcBef>
              <a:buFont typeface="Wingdings" panose="05000000000000000000" pitchFamily="2" charset="2"/>
              <a:buChar char="v"/>
            </a:pPr>
            <a:endParaRPr lang="en-US" sz="1800" dirty="0">
              <a:solidFill>
                <a:schemeClr val="accent1">
                  <a:lumMod val="75000"/>
                </a:schemeClr>
              </a:solidFill>
              <a:latin typeface="Futura Lt BT" panose="020B0402020204020303" pitchFamily="34" charset="0"/>
            </a:endParaRPr>
          </a:p>
          <a:p>
            <a:pPr algn="just">
              <a:spcBef>
                <a:spcPts val="0"/>
              </a:spcBef>
              <a:buFont typeface="Wingdings" panose="05000000000000000000" pitchFamily="2" charset="2"/>
              <a:buChar char="v"/>
            </a:pPr>
            <a:r>
              <a:rPr lang="en-GB" sz="1800" dirty="0" smtClean="0">
                <a:solidFill>
                  <a:schemeClr val="accent1">
                    <a:lumMod val="75000"/>
                  </a:schemeClr>
                </a:solidFill>
                <a:latin typeface="Futura Lt BT" panose="020B0402020204020303" pitchFamily="34" charset="0"/>
              </a:rPr>
              <a:t>4 West </a:t>
            </a:r>
            <a:r>
              <a:rPr lang="en-GB" sz="1800" dirty="0">
                <a:solidFill>
                  <a:schemeClr val="accent1">
                    <a:lumMod val="75000"/>
                  </a:schemeClr>
                </a:solidFill>
                <a:latin typeface="Futura Lt BT" panose="020B0402020204020303" pitchFamily="34" charset="0"/>
              </a:rPr>
              <a:t>– East </a:t>
            </a:r>
            <a:r>
              <a:rPr lang="en-GB" sz="1800" dirty="0" smtClean="0">
                <a:solidFill>
                  <a:schemeClr val="accent1">
                    <a:lumMod val="75000"/>
                  </a:schemeClr>
                </a:solidFill>
                <a:latin typeface="Futura Lt BT" panose="020B0402020204020303" pitchFamily="34" charset="0"/>
              </a:rPr>
              <a:t>Routes;</a:t>
            </a:r>
          </a:p>
          <a:p>
            <a:pPr algn="just">
              <a:spcBef>
                <a:spcPts val="0"/>
              </a:spcBef>
              <a:buFont typeface="Wingdings" panose="05000000000000000000" pitchFamily="2" charset="2"/>
              <a:buChar char="v"/>
            </a:pPr>
            <a:endParaRPr lang="en-GB" sz="1800" dirty="0">
              <a:solidFill>
                <a:schemeClr val="accent1">
                  <a:lumMod val="75000"/>
                </a:schemeClr>
              </a:solidFill>
              <a:latin typeface="Futura Lt BT" panose="020B0402020204020303" pitchFamily="34" charset="0"/>
            </a:endParaRPr>
          </a:p>
          <a:p>
            <a:pPr algn="just">
              <a:spcBef>
                <a:spcPts val="0"/>
              </a:spcBef>
              <a:buFont typeface="Wingdings" panose="05000000000000000000" pitchFamily="2" charset="2"/>
              <a:buChar char="v"/>
            </a:pPr>
            <a:r>
              <a:rPr lang="en-GB" sz="1800" dirty="0" smtClean="0">
                <a:solidFill>
                  <a:schemeClr val="accent1">
                    <a:lumMod val="75000"/>
                  </a:schemeClr>
                </a:solidFill>
                <a:latin typeface="Futura Lt BT" panose="020B0402020204020303" pitchFamily="34" charset="0"/>
              </a:rPr>
              <a:t>2 circuits.</a:t>
            </a:r>
            <a:endParaRPr lang="en-GB" sz="1800" dirty="0">
              <a:solidFill>
                <a:schemeClr val="accent1">
                  <a:lumMod val="75000"/>
                </a:schemeClr>
              </a:solidFill>
              <a:latin typeface="Futura Lt BT" panose="020B0402020204020303" pitchFamily="34" charset="0"/>
            </a:endParaRPr>
          </a:p>
          <a:p>
            <a:pPr marL="0" indent="0" algn="just">
              <a:spcBef>
                <a:spcPts val="0"/>
              </a:spcBef>
              <a:buFont typeface="Arial" panose="020B0604020202020204" pitchFamily="34" charset="0"/>
              <a:buNone/>
            </a:pPr>
            <a:endParaRPr lang="en-US" sz="1800" b="1" dirty="0">
              <a:solidFill>
                <a:schemeClr val="accent1">
                  <a:lumMod val="75000"/>
                </a:schemeClr>
              </a:solidFill>
              <a:latin typeface="Futura Lt BT" panose="020B0402020204020303" pitchFamily="34" charset="0"/>
            </a:endParaRPr>
          </a:p>
          <a:p>
            <a:pPr marL="0" indent="0" algn="just">
              <a:spcBef>
                <a:spcPts val="0"/>
              </a:spcBef>
              <a:buNone/>
            </a:pPr>
            <a:r>
              <a:rPr lang="en-US" sz="1800" b="1" dirty="0" smtClean="0">
                <a:solidFill>
                  <a:schemeClr val="accent1">
                    <a:lumMod val="75000"/>
                  </a:schemeClr>
                </a:solidFill>
                <a:latin typeface="Futura Lt BT" panose="020B0402020204020303" pitchFamily="34" charset="0"/>
              </a:rPr>
              <a:t>Network</a:t>
            </a:r>
            <a:r>
              <a:rPr lang="en-US" sz="1800" b="1" dirty="0">
                <a:solidFill>
                  <a:schemeClr val="accent1">
                    <a:lumMod val="75000"/>
                  </a:schemeClr>
                </a:solidFill>
                <a:latin typeface="Futura Lt BT" panose="020B0402020204020303" pitchFamily="34" charset="0"/>
              </a:rPr>
              <a:t>: </a:t>
            </a:r>
            <a:r>
              <a:rPr lang="en-US" sz="1800" b="1" dirty="0" smtClean="0">
                <a:solidFill>
                  <a:schemeClr val="accent1">
                    <a:lumMod val="75000"/>
                  </a:schemeClr>
                </a:solidFill>
                <a:latin typeface="Futura Lt BT" panose="020B0402020204020303" pitchFamily="34" charset="0"/>
              </a:rPr>
              <a:t>over </a:t>
            </a:r>
            <a:r>
              <a:rPr lang="en-US" sz="1800" b="1" dirty="0">
                <a:solidFill>
                  <a:schemeClr val="accent1">
                    <a:lumMod val="75000"/>
                  </a:schemeClr>
                </a:solidFill>
                <a:latin typeface="Futura Lt BT" panose="020B0402020204020303" pitchFamily="34" charset="0"/>
              </a:rPr>
              <a:t>70,000 </a:t>
            </a:r>
            <a:r>
              <a:rPr lang="en-US" sz="1800" b="1" dirty="0" smtClean="0">
                <a:solidFill>
                  <a:schemeClr val="accent1">
                    <a:lumMod val="75000"/>
                  </a:schemeClr>
                </a:solidFill>
                <a:latin typeface="Futura Lt BT" panose="020B0402020204020303" pitchFamily="34" charset="0"/>
              </a:rPr>
              <a:t>km</a:t>
            </a:r>
          </a:p>
          <a:p>
            <a:pPr marL="0" indent="0" algn="just">
              <a:spcBef>
                <a:spcPts val="0"/>
              </a:spcBef>
              <a:buNone/>
            </a:pPr>
            <a:endParaRPr lang="en-US" sz="1800" b="1" dirty="0">
              <a:solidFill>
                <a:schemeClr val="accent1">
                  <a:lumMod val="75000"/>
                </a:schemeClr>
              </a:solidFill>
              <a:latin typeface="Futura Lt BT" panose="020B0402020204020303" pitchFamily="34" charset="0"/>
            </a:endParaRPr>
          </a:p>
          <a:p>
            <a:pPr marL="0" indent="0" algn="just">
              <a:spcBef>
                <a:spcPts val="0"/>
              </a:spcBef>
              <a:buNone/>
            </a:pPr>
            <a:endParaRPr lang="en-GB" sz="1800" b="1" dirty="0" smtClean="0">
              <a:solidFill>
                <a:schemeClr val="accent1">
                  <a:lumMod val="75000"/>
                </a:schemeClr>
              </a:solidFill>
              <a:latin typeface="Futura Lt BT" panose="020B0402020204020303" pitchFamily="34" charset="0"/>
            </a:endParaRPr>
          </a:p>
        </p:txBody>
      </p:sp>
    </p:spTree>
    <p:extLst>
      <p:ext uri="{BB962C8B-B14F-4D97-AF65-F5344CB8AC3E}">
        <p14:creationId xmlns:p14="http://schemas.microsoft.com/office/powerpoint/2010/main" val="12122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44270"/>
            <a:ext cx="2736304" cy="555192"/>
          </a:xfrm>
          <a:prstGeom prst="rect">
            <a:avLst/>
          </a:prstGeom>
        </p:spPr>
      </p:pic>
      <p:pic>
        <p:nvPicPr>
          <p:cNvPr id="5" name="Obraz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33895" y="23044"/>
            <a:ext cx="2510898" cy="603012"/>
          </a:xfrm>
          <a:prstGeom prst="rect">
            <a:avLst/>
          </a:prstGeom>
        </p:spPr>
      </p:pic>
      <p:sp>
        <p:nvSpPr>
          <p:cNvPr id="6" name="Content Placeholder 2"/>
          <p:cNvSpPr>
            <a:spLocks noGrp="1"/>
          </p:cNvSpPr>
          <p:nvPr>
            <p:ph idx="1"/>
          </p:nvPr>
        </p:nvSpPr>
        <p:spPr>
          <a:xfrm>
            <a:off x="0" y="1282155"/>
            <a:ext cx="3644751" cy="4667125"/>
          </a:xfrm>
        </p:spPr>
        <p:txBody>
          <a:bodyPr>
            <a:noAutofit/>
          </a:bodyPr>
          <a:lstStyle/>
          <a:p>
            <a:pPr marL="0" indent="0">
              <a:buNone/>
            </a:pPr>
            <a:r>
              <a:rPr lang="en-GB" sz="2400" b="1" dirty="0">
                <a:solidFill>
                  <a:schemeClr val="accent1">
                    <a:lumMod val="75000"/>
                  </a:schemeClr>
                </a:solidFill>
                <a:latin typeface="Futura Lt BT" panose="020B0402020204020303" pitchFamily="34" charset="0"/>
                <a:cs typeface="Arial" panose="020B0604020202020204" pitchFamily="34" charset="0"/>
              </a:rPr>
              <a:t>1 </a:t>
            </a:r>
            <a:r>
              <a:rPr lang="en-GB" sz="2400" dirty="0">
                <a:solidFill>
                  <a:schemeClr val="accent1">
                    <a:lumMod val="75000"/>
                  </a:schemeClr>
                </a:solidFill>
                <a:latin typeface="Futura Lt BT" panose="020B0402020204020303" pitchFamily="34" charset="0"/>
                <a:cs typeface="Arial" panose="020B0604020202020204" pitchFamily="34" charset="0"/>
              </a:rPr>
              <a:t>ECF – EuroVelo </a:t>
            </a:r>
            <a:r>
              <a:rPr lang="en-GB" sz="2400" dirty="0" smtClean="0">
                <a:solidFill>
                  <a:schemeClr val="accent1">
                    <a:lumMod val="75000"/>
                  </a:schemeClr>
                </a:solidFill>
                <a:latin typeface="Futura Lt BT" panose="020B0402020204020303" pitchFamily="34" charset="0"/>
                <a:cs typeface="Arial" panose="020B0604020202020204" pitchFamily="34" charset="0"/>
              </a:rPr>
              <a:t>management </a:t>
            </a:r>
            <a:r>
              <a:rPr lang="en-GB" sz="2400" dirty="0">
                <a:solidFill>
                  <a:schemeClr val="accent1">
                    <a:lumMod val="75000"/>
                  </a:schemeClr>
                </a:solidFill>
                <a:latin typeface="Futura Lt BT" panose="020B0402020204020303" pitchFamily="34" charset="0"/>
                <a:cs typeface="Arial" panose="020B0604020202020204" pitchFamily="34" charset="0"/>
              </a:rPr>
              <a:t>team and EuroVelo council</a:t>
            </a:r>
            <a:endParaRPr lang="en-GB" sz="2400" b="1" dirty="0">
              <a:solidFill>
                <a:schemeClr val="accent1">
                  <a:lumMod val="75000"/>
                </a:schemeClr>
              </a:solidFill>
              <a:latin typeface="Futura Lt BT" panose="020B0402020204020303" pitchFamily="34" charset="0"/>
              <a:cs typeface="Arial" panose="020B0604020202020204" pitchFamily="34" charset="0"/>
            </a:endParaRPr>
          </a:p>
          <a:p>
            <a:pPr marL="0" indent="0">
              <a:buNone/>
            </a:pPr>
            <a:endParaRPr lang="en-GB" sz="2400" b="1" dirty="0">
              <a:solidFill>
                <a:schemeClr val="accent1">
                  <a:lumMod val="75000"/>
                </a:schemeClr>
              </a:solidFill>
              <a:latin typeface="Futura Lt BT" panose="020B0402020204020303" pitchFamily="34" charset="0"/>
              <a:cs typeface="Arial" panose="020B0604020202020204" pitchFamily="34" charset="0"/>
            </a:endParaRPr>
          </a:p>
          <a:p>
            <a:pPr marL="0" indent="0">
              <a:buNone/>
            </a:pPr>
            <a:r>
              <a:rPr lang="en-GB" sz="2400" b="1" dirty="0" smtClean="0">
                <a:solidFill>
                  <a:schemeClr val="accent1">
                    <a:lumMod val="75000"/>
                  </a:schemeClr>
                </a:solidFill>
                <a:latin typeface="Futura Lt BT" panose="020B0402020204020303" pitchFamily="34" charset="0"/>
                <a:cs typeface="Arial" panose="020B0604020202020204" pitchFamily="34" charset="0"/>
              </a:rPr>
              <a:t>21 </a:t>
            </a:r>
            <a:r>
              <a:rPr lang="en-GB" sz="2400" dirty="0" smtClean="0">
                <a:solidFill>
                  <a:schemeClr val="accent1">
                    <a:lumMod val="75000"/>
                  </a:schemeClr>
                </a:solidFill>
                <a:latin typeface="Futura Lt BT" panose="020B0402020204020303" pitchFamily="34" charset="0"/>
                <a:cs typeface="Arial" panose="020B0604020202020204" pitchFamily="34" charset="0"/>
              </a:rPr>
              <a:t> </a:t>
            </a:r>
            <a:r>
              <a:rPr lang="en-GB" sz="2400" dirty="0">
                <a:solidFill>
                  <a:schemeClr val="accent1">
                    <a:lumMod val="75000"/>
                  </a:schemeClr>
                </a:solidFill>
                <a:latin typeface="Futura Lt BT" panose="020B0402020204020303" pitchFamily="34" charset="0"/>
                <a:cs typeface="Arial" panose="020B0604020202020204" pitchFamily="34" charset="0"/>
              </a:rPr>
              <a:t>National EuroVelo Coordination Centres and Coordinators</a:t>
            </a:r>
          </a:p>
          <a:p>
            <a:pPr marL="0" indent="0">
              <a:buNone/>
            </a:pPr>
            <a:endParaRPr lang="en-GB" sz="2400" b="1" dirty="0">
              <a:solidFill>
                <a:schemeClr val="accent1">
                  <a:lumMod val="75000"/>
                </a:schemeClr>
              </a:solidFill>
              <a:latin typeface="Futura Lt BT" panose="020B0402020204020303" pitchFamily="34" charset="0"/>
              <a:cs typeface="Arial" panose="020B0604020202020204" pitchFamily="34" charset="0"/>
            </a:endParaRPr>
          </a:p>
          <a:p>
            <a:pPr marL="0" indent="0">
              <a:buNone/>
            </a:pPr>
            <a:r>
              <a:rPr lang="en-GB" sz="2400" b="1" dirty="0">
                <a:solidFill>
                  <a:schemeClr val="accent1">
                    <a:lumMod val="75000"/>
                  </a:schemeClr>
                </a:solidFill>
                <a:latin typeface="Futura Lt BT" panose="020B0402020204020303" pitchFamily="34" charset="0"/>
                <a:cs typeface="Arial" panose="020B0604020202020204" pitchFamily="34" charset="0"/>
              </a:rPr>
              <a:t>7</a:t>
            </a:r>
            <a:r>
              <a:rPr lang="en-GB" sz="2400" dirty="0">
                <a:solidFill>
                  <a:schemeClr val="accent1">
                    <a:lumMod val="75000"/>
                  </a:schemeClr>
                </a:solidFill>
                <a:latin typeface="Futura Lt BT" panose="020B0402020204020303" pitchFamily="34" charset="0"/>
                <a:cs typeface="Arial" panose="020B0604020202020204" pitchFamily="34" charset="0"/>
              </a:rPr>
              <a:t> National EuroVelo Contact Points </a:t>
            </a:r>
          </a:p>
        </p:txBody>
      </p:sp>
      <p:pic>
        <p:nvPicPr>
          <p:cNvPr id="7" name="Picture 3">
            <a:extLst>
              <a:ext uri="{FF2B5EF4-FFF2-40B4-BE49-F238E27FC236}">
                <a16:creationId xmlns="" xmlns:a16="http://schemas.microsoft.com/office/drawing/2014/main" id="{74BF3DAC-44EB-4CA7-A331-3D9943F551C9}"/>
              </a:ext>
            </a:extLst>
          </p:cNvPr>
          <p:cNvPicPr>
            <a:picLocks noChangeAspect="1" noChangeArrowheads="1"/>
          </p:cNvPicPr>
          <p:nvPr/>
        </p:nvPicPr>
        <p:blipFill>
          <a:blip r:embed="rId5" cstate="print"/>
          <a:srcRect/>
          <a:stretch>
            <a:fillRect/>
          </a:stretch>
        </p:blipFill>
        <p:spPr bwMode="auto">
          <a:xfrm>
            <a:off x="3652395" y="1252937"/>
            <a:ext cx="5491605" cy="4696343"/>
          </a:xfrm>
          <a:prstGeom prst="rect">
            <a:avLst/>
          </a:prstGeom>
          <a:noFill/>
          <a:ln w="9525">
            <a:noFill/>
            <a:miter lim="800000"/>
            <a:headEnd/>
            <a:tailEnd/>
          </a:ln>
        </p:spPr>
      </p:pic>
      <p:sp>
        <p:nvSpPr>
          <p:cNvPr id="3" name="Smiley Face 2"/>
          <p:cNvSpPr/>
          <p:nvPr/>
        </p:nvSpPr>
        <p:spPr>
          <a:xfrm>
            <a:off x="3995936" y="3284984"/>
            <a:ext cx="216024" cy="216024"/>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Smiley Face 7"/>
          <p:cNvSpPr/>
          <p:nvPr/>
        </p:nvSpPr>
        <p:spPr>
          <a:xfrm>
            <a:off x="4644008" y="5301208"/>
            <a:ext cx="216024" cy="216024"/>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9" name="Smiley Face 8"/>
          <p:cNvSpPr/>
          <p:nvPr/>
        </p:nvSpPr>
        <p:spPr>
          <a:xfrm>
            <a:off x="7380312" y="5563979"/>
            <a:ext cx="216024" cy="216024"/>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10" name="Smiley Face 9"/>
          <p:cNvSpPr/>
          <p:nvPr/>
        </p:nvSpPr>
        <p:spPr>
          <a:xfrm>
            <a:off x="6876256" y="4869160"/>
            <a:ext cx="216024" cy="216024"/>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11" name="Smiley Face 10"/>
          <p:cNvSpPr/>
          <p:nvPr/>
        </p:nvSpPr>
        <p:spPr>
          <a:xfrm>
            <a:off x="7889344" y="3933056"/>
            <a:ext cx="216024" cy="216024"/>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Tree>
    <p:extLst>
      <p:ext uri="{BB962C8B-B14F-4D97-AF65-F5344CB8AC3E}">
        <p14:creationId xmlns:p14="http://schemas.microsoft.com/office/powerpoint/2010/main" val="159745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544" y="528539"/>
            <a:ext cx="2736304" cy="555192"/>
          </a:xfrm>
          <a:prstGeom prst="rect">
            <a:avLst/>
          </a:prstGeom>
        </p:spPr>
      </p:pic>
      <p:pic>
        <p:nvPicPr>
          <p:cNvPr id="9" name="Obraz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16216" y="528539"/>
            <a:ext cx="2510898" cy="603012"/>
          </a:xfrm>
          <a:prstGeom prst="rect">
            <a:avLst/>
          </a:prstGeom>
        </p:spPr>
      </p:pic>
      <p:sp>
        <p:nvSpPr>
          <p:cNvPr id="12" name="Title 9"/>
          <p:cNvSpPr>
            <a:spLocks noGrp="1"/>
          </p:cNvSpPr>
          <p:nvPr>
            <p:ph type="title"/>
          </p:nvPr>
        </p:nvSpPr>
        <p:spPr>
          <a:xfrm>
            <a:off x="215566" y="1340768"/>
            <a:ext cx="4916586" cy="2904565"/>
          </a:xfrm>
        </p:spPr>
        <p:txBody>
          <a:bodyPr>
            <a:normAutofit fontScale="90000"/>
          </a:bodyPr>
          <a:lstStyle/>
          <a:p>
            <a:pPr algn="l">
              <a:spcAft>
                <a:spcPts val="1200"/>
              </a:spcAft>
            </a:pPr>
            <a:r>
              <a:rPr lang="en-GB" sz="2700" b="1" dirty="0" smtClean="0">
                <a:solidFill>
                  <a:schemeClr val="accent1">
                    <a:lumMod val="75000"/>
                  </a:schemeClr>
                </a:solidFill>
                <a:latin typeface="Futura Lt BT" panose="020B0402020204020303" pitchFamily="34" charset="0"/>
              </a:rPr>
              <a:t>Cycle tourism is booming</a:t>
            </a:r>
            <a:br>
              <a:rPr lang="en-GB" sz="2700" b="1" dirty="0" smtClean="0">
                <a:solidFill>
                  <a:schemeClr val="accent1">
                    <a:lumMod val="75000"/>
                  </a:schemeClr>
                </a:solidFill>
                <a:latin typeface="Futura Lt BT" panose="020B0402020204020303" pitchFamily="34" charset="0"/>
              </a:rPr>
            </a:br>
            <a:r>
              <a:rPr lang="en-GB" sz="1300" dirty="0">
                <a:solidFill>
                  <a:schemeClr val="accent1">
                    <a:lumMod val="75000"/>
                  </a:schemeClr>
                </a:solidFill>
                <a:latin typeface="Futura Lt BT" panose="020B0402020204020303" pitchFamily="34" charset="0"/>
              </a:rPr>
              <a:t/>
            </a:r>
            <a:br>
              <a:rPr lang="en-GB" sz="1300" dirty="0">
                <a:solidFill>
                  <a:schemeClr val="accent1">
                    <a:lumMod val="75000"/>
                  </a:schemeClr>
                </a:solidFill>
                <a:latin typeface="Futura Lt BT" panose="020B0402020204020303" pitchFamily="34" charset="0"/>
              </a:rPr>
            </a:br>
            <a:r>
              <a:rPr lang="en-GB" sz="1800" dirty="0" smtClean="0">
                <a:solidFill>
                  <a:schemeClr val="accent1">
                    <a:lumMod val="75000"/>
                  </a:schemeClr>
                </a:solidFill>
                <a:latin typeface="Futura Lt BT" panose="020B0402020204020303" pitchFamily="34" charset="0"/>
              </a:rPr>
              <a:t>• 2.3 </a:t>
            </a:r>
            <a:r>
              <a:rPr lang="en-GB" sz="1800" dirty="0">
                <a:solidFill>
                  <a:schemeClr val="accent1">
                    <a:lumMod val="75000"/>
                  </a:schemeClr>
                </a:solidFill>
                <a:latin typeface="Futura Lt BT" panose="020B0402020204020303" pitchFamily="34" charset="0"/>
              </a:rPr>
              <a:t>billion cycle tourism trips in Europe every </a:t>
            </a:r>
            <a:r>
              <a:rPr lang="en-GB" sz="1800" dirty="0" smtClean="0">
                <a:solidFill>
                  <a:schemeClr val="accent1">
                    <a:lumMod val="75000"/>
                  </a:schemeClr>
                </a:solidFill>
                <a:latin typeface="Futura Lt BT" panose="020B0402020204020303" pitchFamily="34" charset="0"/>
              </a:rPr>
              <a:t>year;</a:t>
            </a:r>
            <a:br>
              <a:rPr lang="en-GB" sz="1800" dirty="0" smtClean="0">
                <a:solidFill>
                  <a:schemeClr val="accent1">
                    <a:lumMod val="75000"/>
                  </a:schemeClr>
                </a:solidFill>
                <a:latin typeface="Futura Lt BT" panose="020B0402020204020303" pitchFamily="34" charset="0"/>
              </a:rPr>
            </a:br>
            <a:r>
              <a:rPr lang="en-GB" sz="1800" dirty="0" smtClean="0">
                <a:solidFill>
                  <a:schemeClr val="accent1">
                    <a:lumMod val="75000"/>
                  </a:schemeClr>
                </a:solidFill>
                <a:latin typeface="Futura Lt BT" panose="020B0402020204020303" pitchFamily="34" charset="0"/>
              </a:rPr>
              <a:t/>
            </a:r>
            <a:br>
              <a:rPr lang="en-GB" sz="1800" dirty="0" smtClean="0">
                <a:solidFill>
                  <a:schemeClr val="accent1">
                    <a:lumMod val="75000"/>
                  </a:schemeClr>
                </a:solidFill>
                <a:latin typeface="Futura Lt BT" panose="020B0402020204020303" pitchFamily="34" charset="0"/>
              </a:rPr>
            </a:br>
            <a:r>
              <a:rPr lang="en-GB" sz="1800" dirty="0" smtClean="0">
                <a:solidFill>
                  <a:schemeClr val="accent1">
                    <a:lumMod val="75000"/>
                  </a:schemeClr>
                </a:solidFill>
                <a:latin typeface="Futura Lt BT" panose="020B0402020204020303" pitchFamily="34" charset="0"/>
              </a:rPr>
              <a:t>• of which 20.4 </a:t>
            </a:r>
            <a:r>
              <a:rPr lang="en-GB" sz="1800" dirty="0">
                <a:solidFill>
                  <a:schemeClr val="accent1">
                    <a:lumMod val="75000"/>
                  </a:schemeClr>
                </a:solidFill>
                <a:latin typeface="Futura Lt BT" panose="020B0402020204020303" pitchFamily="34" charset="0"/>
              </a:rPr>
              <a:t>million </a:t>
            </a:r>
            <a:r>
              <a:rPr lang="en-GB" sz="1800" dirty="0" smtClean="0">
                <a:solidFill>
                  <a:schemeClr val="accent1">
                    <a:lumMod val="75000"/>
                  </a:schemeClr>
                </a:solidFill>
                <a:latin typeface="Futura Lt BT" panose="020B0402020204020303" pitchFamily="34" charset="0"/>
              </a:rPr>
              <a:t>include at least one overnight stay;</a:t>
            </a:r>
            <a:br>
              <a:rPr lang="en-GB" sz="1800" dirty="0" smtClean="0">
                <a:solidFill>
                  <a:schemeClr val="accent1">
                    <a:lumMod val="75000"/>
                  </a:schemeClr>
                </a:solidFill>
                <a:latin typeface="Futura Lt BT" panose="020B0402020204020303" pitchFamily="34" charset="0"/>
              </a:rPr>
            </a:br>
            <a:r>
              <a:rPr lang="en-GB" sz="1800" dirty="0" smtClean="0">
                <a:solidFill>
                  <a:schemeClr val="accent1">
                    <a:lumMod val="75000"/>
                  </a:schemeClr>
                </a:solidFill>
                <a:latin typeface="Futura Lt BT" panose="020B0402020204020303" pitchFamily="34" charset="0"/>
              </a:rPr>
              <a:t/>
            </a:r>
            <a:br>
              <a:rPr lang="en-GB" sz="1800" dirty="0" smtClean="0">
                <a:solidFill>
                  <a:schemeClr val="accent1">
                    <a:lumMod val="75000"/>
                  </a:schemeClr>
                </a:solidFill>
                <a:latin typeface="Futura Lt BT" panose="020B0402020204020303" pitchFamily="34" charset="0"/>
              </a:rPr>
            </a:br>
            <a:r>
              <a:rPr lang="en-GB" sz="1800" dirty="0" smtClean="0">
                <a:solidFill>
                  <a:schemeClr val="accent1">
                    <a:lumMod val="75000"/>
                  </a:schemeClr>
                </a:solidFill>
                <a:latin typeface="Futura Lt BT" panose="020B0402020204020303" pitchFamily="34" charset="0"/>
              </a:rPr>
              <a:t>• </a:t>
            </a:r>
            <a:r>
              <a:rPr lang="en-GB" sz="1800" dirty="0">
                <a:solidFill>
                  <a:schemeClr val="accent1">
                    <a:lumMod val="75000"/>
                  </a:schemeClr>
                </a:solidFill>
                <a:latin typeface="Futura Lt BT" panose="020B0402020204020303" pitchFamily="34" charset="0"/>
              </a:rPr>
              <a:t>w</a:t>
            </a:r>
            <a:r>
              <a:rPr lang="en-GB" sz="1800" dirty="0" smtClean="0">
                <a:solidFill>
                  <a:schemeClr val="accent1">
                    <a:lumMod val="75000"/>
                  </a:schemeClr>
                </a:solidFill>
                <a:latin typeface="Futura Lt BT" panose="020B0402020204020303" pitchFamily="34" charset="0"/>
              </a:rPr>
              <a:t>hen complete, the EuroVelo network will generate 60 million </a:t>
            </a:r>
            <a:r>
              <a:rPr lang="en-GB" sz="1800" dirty="0">
                <a:solidFill>
                  <a:schemeClr val="accent1">
                    <a:lumMod val="75000"/>
                  </a:schemeClr>
                </a:solidFill>
                <a:latin typeface="Futura Lt BT" panose="020B0402020204020303" pitchFamily="34" charset="0"/>
              </a:rPr>
              <a:t>trips </a:t>
            </a:r>
            <a:r>
              <a:rPr lang="en-GB" sz="1800" dirty="0" smtClean="0">
                <a:solidFill>
                  <a:schemeClr val="accent1">
                    <a:lumMod val="75000"/>
                  </a:schemeClr>
                </a:solidFill>
                <a:latin typeface="Futura Lt BT" panose="020B0402020204020303" pitchFamily="34" charset="0"/>
              </a:rPr>
              <a:t>creating a </a:t>
            </a:r>
            <a:r>
              <a:rPr lang="en-GB" sz="1800" dirty="0">
                <a:solidFill>
                  <a:schemeClr val="accent1">
                    <a:lumMod val="75000"/>
                  </a:schemeClr>
                </a:solidFill>
                <a:latin typeface="Futura Lt BT" panose="020B0402020204020303" pitchFamily="34" charset="0"/>
              </a:rPr>
              <a:t>total of </a:t>
            </a:r>
            <a:r>
              <a:rPr lang="en-GB" sz="1800" b="1" dirty="0">
                <a:solidFill>
                  <a:srgbClr val="0070C0"/>
                </a:solidFill>
                <a:latin typeface="Futura Lt BT" panose="020B0402020204020303" pitchFamily="34" charset="0"/>
              </a:rPr>
              <a:t>€7 billion of direct </a:t>
            </a:r>
            <a:r>
              <a:rPr lang="en-GB" sz="1800" b="1" dirty="0" smtClean="0">
                <a:solidFill>
                  <a:srgbClr val="0070C0"/>
                </a:solidFill>
                <a:latin typeface="Futura Lt BT" panose="020B0402020204020303" pitchFamily="34" charset="0"/>
              </a:rPr>
              <a:t>revenue</a:t>
            </a:r>
            <a:r>
              <a:rPr lang="en-GB" sz="1800" dirty="0" smtClean="0">
                <a:latin typeface="Futura Lt BT" panose="020B0402020204020303" pitchFamily="34" charset="0"/>
              </a:rPr>
              <a:t>. </a:t>
            </a:r>
            <a:r>
              <a:rPr lang="en-GB" sz="1600" dirty="0" smtClean="0">
                <a:latin typeface="Futura Lt BT" panose="020B0402020204020303" pitchFamily="34" charset="0"/>
              </a:rPr>
              <a:t/>
            </a:r>
            <a:br>
              <a:rPr lang="en-GB" sz="1600" dirty="0" smtClean="0">
                <a:latin typeface="Futura Lt BT" panose="020B0402020204020303" pitchFamily="34" charset="0"/>
              </a:rPr>
            </a:br>
            <a:endParaRPr lang="en-GB" sz="1600" dirty="0">
              <a:latin typeface="Futura Lt BT" panose="020B0402020204020303" pitchFamily="34" charset="0"/>
            </a:endParaRPr>
          </a:p>
        </p:txBody>
      </p:sp>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5566" y="4322338"/>
            <a:ext cx="3796124" cy="2530749"/>
          </a:xfrm>
          <a:prstGeom prst="rect">
            <a:avLst/>
          </a:prstGeom>
        </p:spPr>
      </p:pic>
      <p:sp>
        <p:nvSpPr>
          <p:cNvPr id="14" name="Title 9"/>
          <p:cNvSpPr txBox="1">
            <a:spLocks/>
          </p:cNvSpPr>
          <p:nvPr/>
        </p:nvSpPr>
        <p:spPr>
          <a:xfrm>
            <a:off x="4198513" y="4005064"/>
            <a:ext cx="4547344" cy="29718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smtClean="0">
                <a:solidFill>
                  <a:schemeClr val="accent1">
                    <a:lumMod val="75000"/>
                  </a:schemeClr>
                </a:solidFill>
                <a:latin typeface="Futura Lt BT" panose="020B0402020204020303" pitchFamily="34" charset="0"/>
              </a:rPr>
              <a:t>Why </a:t>
            </a:r>
            <a:r>
              <a:rPr lang="en-GB" sz="2800" b="1" dirty="0" err="1" smtClean="0">
                <a:solidFill>
                  <a:schemeClr val="accent1">
                    <a:lumMod val="75000"/>
                  </a:schemeClr>
                </a:solidFill>
                <a:latin typeface="Futura Lt BT" panose="020B0402020204020303" pitchFamily="34" charset="0"/>
              </a:rPr>
              <a:t>EuroVelo</a:t>
            </a:r>
            <a:endParaRPr lang="en-GB" sz="2800" b="1" dirty="0" smtClean="0">
              <a:solidFill>
                <a:schemeClr val="accent1">
                  <a:lumMod val="75000"/>
                </a:schemeClr>
              </a:solidFill>
              <a:latin typeface="Futura Lt BT" panose="020B0402020204020303" pitchFamily="34" charset="0"/>
            </a:endParaRPr>
          </a:p>
          <a:p>
            <a:endParaRPr lang="en-GB" sz="1200" b="1" dirty="0" smtClean="0">
              <a:solidFill>
                <a:schemeClr val="accent1">
                  <a:lumMod val="75000"/>
                </a:schemeClr>
              </a:solidFill>
              <a:latin typeface="Futura Lt BT" panose="020B0402020204020303" pitchFamily="34" charset="0"/>
            </a:endParaRPr>
          </a:p>
          <a:p>
            <a:r>
              <a:rPr lang="en-GB" sz="1600" dirty="0">
                <a:solidFill>
                  <a:schemeClr val="accent1">
                    <a:lumMod val="75000"/>
                  </a:schemeClr>
                </a:solidFill>
                <a:latin typeface="Futura Lt BT" panose="020B0402020204020303" pitchFamily="34" charset="0"/>
              </a:rPr>
              <a:t>• </a:t>
            </a:r>
            <a:r>
              <a:rPr lang="en-GB" sz="1600" dirty="0" err="1" smtClean="0">
                <a:solidFill>
                  <a:schemeClr val="accent1">
                    <a:lumMod val="75000"/>
                  </a:schemeClr>
                </a:solidFill>
                <a:latin typeface="Futura Lt BT" panose="020B0402020204020303" pitchFamily="34" charset="0"/>
              </a:rPr>
              <a:t>EuroVelo</a:t>
            </a:r>
            <a:r>
              <a:rPr lang="en-GB" sz="1600" dirty="0" smtClean="0">
                <a:solidFill>
                  <a:schemeClr val="accent1">
                    <a:lumMod val="75000"/>
                  </a:schemeClr>
                </a:solidFill>
                <a:latin typeface="Futura Lt BT" panose="020B0402020204020303" pitchFamily="34" charset="0"/>
              </a:rPr>
              <a:t> incorporates some of the most attractive and popular cycle routes (Rhine Route, Loire </a:t>
            </a:r>
            <a:r>
              <a:rPr lang="en-GB" sz="1600" dirty="0">
                <a:solidFill>
                  <a:schemeClr val="accent1">
                    <a:lumMod val="75000"/>
                  </a:schemeClr>
                </a:solidFill>
                <a:latin typeface="Futura Lt BT" panose="020B0402020204020303" pitchFamily="34" charset="0"/>
              </a:rPr>
              <a:t>à </a:t>
            </a:r>
            <a:r>
              <a:rPr lang="en-GB" sz="1600" dirty="0" err="1" smtClean="0">
                <a:solidFill>
                  <a:schemeClr val="accent1">
                    <a:lumMod val="75000"/>
                  </a:schemeClr>
                </a:solidFill>
                <a:latin typeface="Futura Lt BT" panose="020B0402020204020303" pitchFamily="34" charset="0"/>
              </a:rPr>
              <a:t>vélo</a:t>
            </a:r>
            <a:r>
              <a:rPr lang="en-GB" sz="1600" dirty="0" smtClean="0">
                <a:solidFill>
                  <a:schemeClr val="accent1">
                    <a:lumMod val="75000"/>
                  </a:schemeClr>
                </a:solidFill>
                <a:latin typeface="Futura Lt BT" panose="020B0402020204020303" pitchFamily="34" charset="0"/>
              </a:rPr>
              <a:t>, the Danube Cycle Path, etc.).</a:t>
            </a:r>
          </a:p>
          <a:p>
            <a:endParaRPr lang="en-GB" sz="1600" dirty="0">
              <a:solidFill>
                <a:schemeClr val="accent1">
                  <a:lumMod val="75000"/>
                </a:schemeClr>
              </a:solidFill>
              <a:latin typeface="Futura Lt BT" panose="020B0402020204020303" pitchFamily="34" charset="0"/>
            </a:endParaRPr>
          </a:p>
          <a:p>
            <a:r>
              <a:rPr lang="en-GB" sz="1600" dirty="0">
                <a:solidFill>
                  <a:schemeClr val="accent1">
                    <a:lumMod val="75000"/>
                  </a:schemeClr>
                </a:solidFill>
                <a:latin typeface="Futura Lt BT" panose="020B0402020204020303" pitchFamily="34" charset="0"/>
              </a:rPr>
              <a:t>• </a:t>
            </a:r>
            <a:r>
              <a:rPr lang="en-GB" sz="1600" dirty="0" err="1" smtClean="0">
                <a:solidFill>
                  <a:schemeClr val="accent1">
                    <a:lumMod val="75000"/>
                  </a:schemeClr>
                </a:solidFill>
                <a:latin typeface="Futura Lt BT" panose="020B0402020204020303" pitchFamily="34" charset="0"/>
              </a:rPr>
              <a:t>EuroVelo</a:t>
            </a:r>
            <a:r>
              <a:rPr lang="en-GB" sz="1600" dirty="0" smtClean="0">
                <a:solidFill>
                  <a:schemeClr val="accent1">
                    <a:lumMod val="75000"/>
                  </a:schemeClr>
                </a:solidFill>
                <a:latin typeface="Futura Lt BT" panose="020B0402020204020303" pitchFamily="34" charset="0"/>
              </a:rPr>
              <a:t> provides </a:t>
            </a:r>
            <a:r>
              <a:rPr lang="en-GB" sz="1600" dirty="0">
                <a:solidFill>
                  <a:schemeClr val="accent1">
                    <a:lumMod val="75000"/>
                  </a:schemeClr>
                </a:solidFill>
                <a:latin typeface="Futura Lt BT" panose="020B0402020204020303" pitchFamily="34" charset="0"/>
              </a:rPr>
              <a:t>a gateway for anyone wanting to cycle in Europe</a:t>
            </a:r>
            <a:r>
              <a:rPr lang="en-GB" sz="1600" dirty="0" smtClean="0">
                <a:solidFill>
                  <a:schemeClr val="accent1">
                    <a:lumMod val="75000"/>
                  </a:schemeClr>
                </a:solidFill>
                <a:latin typeface="Futura Lt BT" panose="020B0402020204020303" pitchFamily="34" charset="0"/>
              </a:rPr>
              <a:t>.  </a:t>
            </a:r>
          </a:p>
          <a:p>
            <a:endParaRPr lang="en-GB" sz="1600" dirty="0" smtClean="0">
              <a:solidFill>
                <a:schemeClr val="accent1">
                  <a:lumMod val="75000"/>
                </a:schemeClr>
              </a:solidFill>
              <a:latin typeface="Futura Lt BT" panose="020B0402020204020303" pitchFamily="34" charset="0"/>
            </a:endParaRPr>
          </a:p>
          <a:p>
            <a:r>
              <a:rPr lang="en-GB" sz="1600" dirty="0">
                <a:solidFill>
                  <a:schemeClr val="accent1">
                    <a:lumMod val="75000"/>
                  </a:schemeClr>
                </a:solidFill>
                <a:latin typeface="Futura Lt BT" panose="020B0402020204020303" pitchFamily="34" charset="0"/>
              </a:rPr>
              <a:t>• </a:t>
            </a:r>
            <a:r>
              <a:rPr lang="en-GB" sz="1600" dirty="0" smtClean="0">
                <a:solidFill>
                  <a:schemeClr val="accent1">
                    <a:lumMod val="75000"/>
                  </a:schemeClr>
                </a:solidFill>
                <a:latin typeface="Futura Lt BT" panose="020B0402020204020303" pitchFamily="34" charset="0"/>
              </a:rPr>
              <a:t>Communication and promotional tools.</a:t>
            </a:r>
            <a:endParaRPr lang="en-GB" sz="1600" dirty="0">
              <a:solidFill>
                <a:schemeClr val="accent1">
                  <a:lumMod val="75000"/>
                </a:schemeClr>
              </a:solidFill>
              <a:latin typeface="Futura Lt BT" panose="020B0402020204020303" pitchFamily="34" charset="0"/>
            </a:endParaRPr>
          </a:p>
        </p:txBody>
      </p:sp>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55245" y="1259105"/>
            <a:ext cx="3381769" cy="2536742"/>
          </a:xfrm>
          <a:prstGeom prst="rect">
            <a:avLst/>
          </a:prstGeom>
        </p:spPr>
      </p:pic>
    </p:spTree>
    <p:extLst>
      <p:ext uri="{BB962C8B-B14F-4D97-AF65-F5344CB8AC3E}">
        <p14:creationId xmlns:p14="http://schemas.microsoft.com/office/powerpoint/2010/main" val="3483415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80">
                                          <p:stCondLst>
                                            <p:cond delay="0"/>
                                          </p:stCondLst>
                                        </p:cTn>
                                        <p:tgtEl>
                                          <p:spTgt spid="14"/>
                                        </p:tgtEl>
                                      </p:cBhvr>
                                    </p:animEffect>
                                    <p:anim calcmode="lin" valueType="num">
                                      <p:cBhvr>
                                        <p:cTn id="1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9" dur="26">
                                          <p:stCondLst>
                                            <p:cond delay="650"/>
                                          </p:stCondLst>
                                        </p:cTn>
                                        <p:tgtEl>
                                          <p:spTgt spid="14"/>
                                        </p:tgtEl>
                                      </p:cBhvr>
                                      <p:to x="100000" y="60000"/>
                                    </p:animScale>
                                    <p:animScale>
                                      <p:cBhvr>
                                        <p:cTn id="20" dur="166" decel="50000">
                                          <p:stCondLst>
                                            <p:cond delay="676"/>
                                          </p:stCondLst>
                                        </p:cTn>
                                        <p:tgtEl>
                                          <p:spTgt spid="14"/>
                                        </p:tgtEl>
                                      </p:cBhvr>
                                      <p:to x="100000" y="100000"/>
                                    </p:animScale>
                                    <p:animScale>
                                      <p:cBhvr>
                                        <p:cTn id="21" dur="26">
                                          <p:stCondLst>
                                            <p:cond delay="1312"/>
                                          </p:stCondLst>
                                        </p:cTn>
                                        <p:tgtEl>
                                          <p:spTgt spid="14"/>
                                        </p:tgtEl>
                                      </p:cBhvr>
                                      <p:to x="100000" y="80000"/>
                                    </p:animScale>
                                    <p:animScale>
                                      <p:cBhvr>
                                        <p:cTn id="22" dur="166" decel="50000">
                                          <p:stCondLst>
                                            <p:cond delay="1338"/>
                                          </p:stCondLst>
                                        </p:cTn>
                                        <p:tgtEl>
                                          <p:spTgt spid="14"/>
                                        </p:tgtEl>
                                      </p:cBhvr>
                                      <p:to x="100000" y="100000"/>
                                    </p:animScale>
                                    <p:animScale>
                                      <p:cBhvr>
                                        <p:cTn id="23" dur="26">
                                          <p:stCondLst>
                                            <p:cond delay="1642"/>
                                          </p:stCondLst>
                                        </p:cTn>
                                        <p:tgtEl>
                                          <p:spTgt spid="14"/>
                                        </p:tgtEl>
                                      </p:cBhvr>
                                      <p:to x="100000" y="90000"/>
                                    </p:animScale>
                                    <p:animScale>
                                      <p:cBhvr>
                                        <p:cTn id="24" dur="166" decel="50000">
                                          <p:stCondLst>
                                            <p:cond delay="1668"/>
                                          </p:stCondLst>
                                        </p:cTn>
                                        <p:tgtEl>
                                          <p:spTgt spid="14"/>
                                        </p:tgtEl>
                                      </p:cBhvr>
                                      <p:to x="100000" y="100000"/>
                                    </p:animScale>
                                    <p:animScale>
                                      <p:cBhvr>
                                        <p:cTn id="25" dur="26">
                                          <p:stCondLst>
                                            <p:cond delay="1808"/>
                                          </p:stCondLst>
                                        </p:cTn>
                                        <p:tgtEl>
                                          <p:spTgt spid="14"/>
                                        </p:tgtEl>
                                      </p:cBhvr>
                                      <p:to x="100000" y="95000"/>
                                    </p:animScale>
                                    <p:animScale>
                                      <p:cBhvr>
                                        <p:cTn id="2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44270"/>
            <a:ext cx="2736304" cy="555192"/>
          </a:xfrm>
          <a:prstGeom prst="rect">
            <a:avLst/>
          </a:prstGeom>
        </p:spPr>
      </p:pic>
      <p:pic>
        <p:nvPicPr>
          <p:cNvPr id="5" name="Obraz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33895" y="23044"/>
            <a:ext cx="2510898" cy="60301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976" y="1412775"/>
            <a:ext cx="4881095" cy="4881095"/>
          </a:xfrm>
          <a:prstGeom prst="rect">
            <a:avLst/>
          </a:prstGeom>
        </p:spPr>
      </p:pic>
      <p:sp>
        <p:nvSpPr>
          <p:cNvPr id="8" name="Content Placeholder 2"/>
          <p:cNvSpPr>
            <a:spLocks noGrp="1"/>
          </p:cNvSpPr>
          <p:nvPr>
            <p:ph idx="1"/>
          </p:nvPr>
        </p:nvSpPr>
        <p:spPr>
          <a:xfrm>
            <a:off x="5472039" y="1412776"/>
            <a:ext cx="3644751" cy="4667125"/>
          </a:xfrm>
        </p:spPr>
        <p:txBody>
          <a:bodyPr>
            <a:noAutofit/>
          </a:bodyPr>
          <a:lstStyle/>
          <a:p>
            <a:pPr marL="0" indent="0">
              <a:buNone/>
            </a:pPr>
            <a:r>
              <a:rPr lang="en-US" sz="2400" b="1" dirty="0" smtClean="0">
                <a:solidFill>
                  <a:schemeClr val="accent1">
                    <a:lumMod val="75000"/>
                  </a:schemeClr>
                </a:solidFill>
                <a:latin typeface="Futura Lt BT" panose="020B0402020204020303" pitchFamily="34" charset="0"/>
                <a:cs typeface="Arial" panose="020B0604020202020204" pitchFamily="34" charset="0"/>
              </a:rPr>
              <a:t>9 Countries</a:t>
            </a:r>
          </a:p>
          <a:p>
            <a:pPr marL="0" indent="0">
              <a:buNone/>
            </a:pPr>
            <a:r>
              <a:rPr lang="en-US" sz="2400" dirty="0" smtClean="0">
                <a:solidFill>
                  <a:schemeClr val="accent1">
                    <a:lumMod val="75000"/>
                  </a:schemeClr>
                </a:solidFill>
                <a:latin typeface="Futura Lt BT" panose="020B0402020204020303" pitchFamily="34" charset="0"/>
                <a:cs typeface="Arial" panose="020B0604020202020204" pitchFamily="34" charset="0"/>
              </a:rPr>
              <a:t>Poland – Germany – Denmark – Sweden – Finland - Russia – Estonia- Latvia -Lithuania</a:t>
            </a:r>
            <a:endParaRPr lang="en-US" sz="2400" dirty="0">
              <a:solidFill>
                <a:schemeClr val="accent1">
                  <a:lumMod val="75000"/>
                </a:schemeClr>
              </a:solidFill>
              <a:latin typeface="Futura Lt BT" panose="020B0402020204020303" pitchFamily="34" charset="0"/>
              <a:cs typeface="Arial" panose="020B0604020202020204" pitchFamily="34" charset="0"/>
            </a:endParaRPr>
          </a:p>
          <a:p>
            <a:pPr marL="0" indent="0">
              <a:buNone/>
            </a:pPr>
            <a:endParaRPr lang="en-US" sz="2400" dirty="0" smtClean="0">
              <a:solidFill>
                <a:schemeClr val="accent1">
                  <a:lumMod val="75000"/>
                </a:schemeClr>
              </a:solidFill>
              <a:latin typeface="Futura Lt BT" panose="020B0402020204020303" pitchFamily="34" charset="0"/>
              <a:cs typeface="Arial" panose="020B0604020202020204" pitchFamily="34" charset="0"/>
            </a:endParaRPr>
          </a:p>
          <a:p>
            <a:pPr marL="0" indent="0">
              <a:buNone/>
            </a:pPr>
            <a:r>
              <a:rPr lang="en-US" sz="2400" b="1" dirty="0" smtClean="0">
                <a:solidFill>
                  <a:schemeClr val="accent1">
                    <a:lumMod val="75000"/>
                  </a:schemeClr>
                </a:solidFill>
                <a:latin typeface="Futura Lt BT" panose="020B0402020204020303" pitchFamily="34" charset="0"/>
                <a:cs typeface="Arial" panose="020B0604020202020204" pitchFamily="34" charset="0"/>
              </a:rPr>
              <a:t>7,980 km</a:t>
            </a:r>
          </a:p>
          <a:p>
            <a:pPr marL="0" indent="0">
              <a:buNone/>
            </a:pPr>
            <a:endParaRPr lang="en-US" sz="2400" dirty="0">
              <a:solidFill>
                <a:schemeClr val="accent1">
                  <a:lumMod val="75000"/>
                </a:schemeClr>
              </a:solidFill>
              <a:latin typeface="Futura Lt BT" panose="020B0402020204020303" pitchFamily="34" charset="0"/>
              <a:cs typeface="Arial" panose="020B0604020202020204" pitchFamily="34" charset="0"/>
            </a:endParaRPr>
          </a:p>
          <a:p>
            <a:pPr marL="0" indent="0">
              <a:buNone/>
            </a:pPr>
            <a:r>
              <a:rPr lang="en-US" sz="2400" b="1" dirty="0" smtClean="0">
                <a:solidFill>
                  <a:schemeClr val="accent1">
                    <a:lumMod val="75000"/>
                  </a:schemeClr>
                </a:solidFill>
                <a:latin typeface="Futura Lt BT" panose="020B0402020204020303" pitchFamily="34" charset="0"/>
                <a:cs typeface="Arial" panose="020B0604020202020204" pitchFamily="34" charset="0"/>
              </a:rPr>
              <a:t>6 Capitals </a:t>
            </a:r>
          </a:p>
          <a:p>
            <a:pPr marL="0" indent="0">
              <a:buNone/>
            </a:pPr>
            <a:r>
              <a:rPr lang="en-US" sz="2400" dirty="0" smtClean="0">
                <a:solidFill>
                  <a:schemeClr val="accent1">
                    <a:lumMod val="75000"/>
                  </a:schemeClr>
                </a:solidFill>
                <a:latin typeface="Futura Lt BT" panose="020B0402020204020303" pitchFamily="34" charset="0"/>
                <a:cs typeface="Arial" panose="020B0604020202020204" pitchFamily="34" charset="0"/>
              </a:rPr>
              <a:t>Copenhagen, Stockholm, Helsinki, Saint Petersburg, Tallinn, Riga.</a:t>
            </a:r>
            <a:endParaRPr lang="en-GB" sz="2400" dirty="0">
              <a:solidFill>
                <a:schemeClr val="accent1">
                  <a:lumMod val="75000"/>
                </a:schemeClr>
              </a:solidFill>
              <a:latin typeface="Futura Lt BT" panose="020B0402020204020303" pitchFamily="34" charset="0"/>
              <a:cs typeface="Arial" panose="020B0604020202020204" pitchFamily="34" charset="0"/>
            </a:endParaRPr>
          </a:p>
        </p:txBody>
      </p:sp>
    </p:spTree>
    <p:extLst>
      <p:ext uri="{BB962C8B-B14F-4D97-AF65-F5344CB8AC3E}">
        <p14:creationId xmlns:p14="http://schemas.microsoft.com/office/powerpoint/2010/main" val="358751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circle(in)">
                                      <p:cBhvr>
                                        <p:cTn id="10" dur="20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circle(in)">
                                      <p:cBhvr>
                                        <p:cTn id="15" dur="2000"/>
                                        <p:tgtEl>
                                          <p:spTgt spid="8">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animEffect transition="in" filter="circle(in)">
                                      <p:cBhvr>
                                        <p:cTn id="20" dur="2000"/>
                                        <p:tgtEl>
                                          <p:spTgt spid="8">
                                            <p:txEl>
                                              <p:pRg st="5" end="5"/>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circle(in)">
                                      <p:cBhvr>
                                        <p:cTn id="23" dur="2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1691</TotalTime>
  <Words>875</Words>
  <Application>Microsoft Office PowerPoint</Application>
  <PresentationFormat>On-screen Show (4:3)</PresentationFormat>
  <Paragraphs>115</Paragraphs>
  <Slides>22</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Futura Lt BT</vt:lpstr>
      <vt:lpstr>Wingdings</vt:lpstr>
      <vt:lpstr>Motyw pakietu Office</vt:lpstr>
      <vt:lpstr>PowerPoint Presentation</vt:lpstr>
      <vt:lpstr>INTRODUCING ECF</vt:lpstr>
      <vt:lpstr>PowerPoint Presentation</vt:lpstr>
      <vt:lpstr>Cycle tourism has changed…</vt:lpstr>
      <vt:lpstr>…and moved into the mainstream.</vt:lpstr>
      <vt:lpstr>PowerPoint Presentation</vt:lpstr>
      <vt:lpstr>PowerPoint Presentation</vt:lpstr>
      <vt:lpstr>Cycle tourism is booming  • 2.3 billion cycle tourism trips in Europe every year;  • of which 20.4 million include at least one overnight stay;  • when complete, the EuroVelo network will generate 60 million trips creating a total of €7 billion of direct revenue.  </vt:lpstr>
      <vt:lpstr>PowerPoint Presentation</vt:lpstr>
      <vt:lpstr>PowerPoint Presentation</vt:lpstr>
      <vt:lpstr>PowerPoint Presentation</vt:lpstr>
      <vt:lpstr> Best practices: EuroVelo 15 – Rhine Cycle Route</vt:lpstr>
      <vt:lpstr> Best practices: EuroVelo 15 – Rhine Cycle Route</vt:lpstr>
      <vt:lpstr> Best practices: EuroVelo 15 – Rhine Cycle Route</vt:lpstr>
      <vt:lpstr> Best practices: EuroVelo 15 – Rhine Cycle Route</vt:lpstr>
      <vt:lpstr> Best practices: EuroVelo 15 – Rhine Cycle Route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Łukasz Magrian</dc:creator>
  <cp:lastModifiedBy>Marco Ciarrocchi</cp:lastModifiedBy>
  <cp:revision>184</cp:revision>
  <dcterms:created xsi:type="dcterms:W3CDTF">2017-09-28T20:20:30Z</dcterms:created>
  <dcterms:modified xsi:type="dcterms:W3CDTF">2018-03-08T11:03:08Z</dcterms:modified>
</cp:coreProperties>
</file>