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1"/>
    <p:sldMasterId id="2147483862" r:id="rId2"/>
    <p:sldMasterId id="2147484044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2" r:id="rId18"/>
    <p:sldId id="273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CAF3F"/>
    <a:srgbClr val="72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7D448-20D5-4882-85F9-4982F3A573FA}" type="datetimeFigureOut">
              <a:rPr lang="de-DE" smtClean="0"/>
              <a:t>08.03.2018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81176-78E8-4182-A4D4-31283B5ED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, </a:t>
            </a:r>
            <a:r>
              <a:rPr lang="de-DE" dirty="0" err="1"/>
              <a:t>mostly</a:t>
            </a:r>
            <a:r>
              <a:rPr lang="de-DE" dirty="0"/>
              <a:t> in Germany and </a:t>
            </a:r>
            <a:r>
              <a:rPr lang="de-DE" dirty="0" err="1"/>
              <a:t>Denmark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Also </a:t>
            </a:r>
            <a:r>
              <a:rPr lang="de-DE" dirty="0" err="1"/>
              <a:t>one</a:t>
            </a:r>
            <a:r>
              <a:rPr lang="de-DE" dirty="0"/>
              <a:t> tour </a:t>
            </a:r>
            <a:r>
              <a:rPr lang="de-DE" dirty="0" err="1"/>
              <a:t>from</a:t>
            </a:r>
            <a:r>
              <a:rPr lang="de-DE" dirty="0"/>
              <a:t> Stralsund </a:t>
            </a:r>
            <a:r>
              <a:rPr lang="de-DE" dirty="0" err="1"/>
              <a:t>to</a:t>
            </a:r>
            <a:r>
              <a:rPr lang="de-DE" dirty="0"/>
              <a:t> Stettin, </a:t>
            </a:r>
            <a:r>
              <a:rPr lang="de-DE" dirty="0" err="1"/>
              <a:t>did</a:t>
            </a:r>
            <a:r>
              <a:rPr lang="de-DE" dirty="0"/>
              <a:t> not fit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aymore</a:t>
            </a:r>
            <a:r>
              <a:rPr lang="de-DE" dirty="0"/>
              <a:t>, but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1176-78E8-4182-A4D4-31283B5ED71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73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Here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Baltic Coast and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display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coast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tours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cross-border</a:t>
            </a:r>
            <a:r>
              <a:rPr lang="de-DE" dirty="0"/>
              <a:t> tour Stralsund-Szczecin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1176-78E8-4182-A4D4-31283B5ED7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0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Transfer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border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Szczecin (German </a:t>
            </a:r>
            <a:r>
              <a:rPr lang="de-DE" dirty="0" err="1"/>
              <a:t>provider</a:t>
            </a:r>
            <a:r>
              <a:rPr lang="de-DE" dirty="0"/>
              <a:t>)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good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cycle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path</a:t>
            </a:r>
            <a:r>
              <a:rPr lang="de-DE" dirty="0">
                <a:sym typeface="Wingdings" panose="05000000000000000000" pitchFamily="2" charset="2"/>
              </a:rPr>
              <a:t> (?)</a:t>
            </a:r>
          </a:p>
          <a:p>
            <a:pPr marL="171450" indent="-171450">
              <a:buFontTx/>
              <a:buChar char="-"/>
            </a:pPr>
            <a:r>
              <a:rPr lang="de-DE" dirty="0" err="1">
                <a:sym typeface="Wingdings" panose="05000000000000000000" pitchFamily="2" charset="2"/>
              </a:rPr>
              <a:t>Polish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hotel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partners</a:t>
            </a:r>
            <a:r>
              <a:rPr lang="de-DE" dirty="0">
                <a:sym typeface="Wingdings" panose="05000000000000000000" pitchFamily="2" charset="2"/>
              </a:rPr>
              <a:t> in Szczecin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1176-78E8-4182-A4D4-31283B5ED71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97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Own German </a:t>
            </a:r>
            <a:r>
              <a:rPr lang="de-DE" dirty="0" err="1"/>
              <a:t>guest</a:t>
            </a:r>
            <a:r>
              <a:rPr lang="de-DE" dirty="0"/>
              <a:t> </a:t>
            </a:r>
            <a:r>
              <a:rPr lang="de-DE" dirty="0" err="1"/>
              <a:t>representative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Zealand and Bornholm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season</a:t>
            </a:r>
            <a:r>
              <a:rPr lang="de-DE" dirty="0"/>
              <a:t> (</a:t>
            </a:r>
            <a:r>
              <a:rPr lang="de-DE" dirty="0" err="1"/>
              <a:t>luggage</a:t>
            </a:r>
            <a:r>
              <a:rPr lang="de-DE" dirty="0"/>
              <a:t> and bike </a:t>
            </a:r>
            <a:r>
              <a:rPr lang="de-DE" dirty="0" err="1"/>
              <a:t>service</a:t>
            </a:r>
            <a:r>
              <a:rPr lang="de-DE" dirty="0"/>
              <a:t>,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hotline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1176-78E8-4182-A4D4-31283B5ED71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06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Most </a:t>
            </a:r>
            <a:r>
              <a:rPr lang="de-DE" dirty="0" err="1"/>
              <a:t>popular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international </a:t>
            </a:r>
            <a:r>
              <a:rPr lang="de-DE" dirty="0" err="1"/>
              <a:t>clients</a:t>
            </a:r>
            <a:r>
              <a:rPr lang="de-DE" dirty="0"/>
              <a:t>,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overseas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1176-78E8-4182-A4D4-31283B5ED71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66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Partner </a:t>
            </a:r>
            <a:r>
              <a:rPr lang="de-DE" dirty="0" err="1"/>
              <a:t>tours</a:t>
            </a:r>
            <a:r>
              <a:rPr lang="de-DE" dirty="0"/>
              <a:t> =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reselling</a:t>
            </a:r>
            <a:r>
              <a:rPr lang="de-DE" dirty="0"/>
              <a:t> </a:t>
            </a:r>
            <a:r>
              <a:rPr lang="de-DE" dirty="0" err="1"/>
              <a:t>tours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tour </a:t>
            </a:r>
            <a:r>
              <a:rPr lang="de-DE" dirty="0" err="1"/>
              <a:t>operators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clients</a:t>
            </a:r>
            <a:r>
              <a:rPr lang="de-DE" dirty="0"/>
              <a:t> on a </a:t>
            </a:r>
            <a:r>
              <a:rPr lang="de-DE" dirty="0" err="1"/>
              <a:t>commission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. Every </a:t>
            </a:r>
            <a:r>
              <a:rPr lang="de-DE" dirty="0" err="1"/>
              <a:t>partner</a:t>
            </a:r>
            <a:r>
              <a:rPr lang="de-DE" dirty="0"/>
              <a:t> </a:t>
            </a:r>
            <a:r>
              <a:rPr lang="de-DE" dirty="0" err="1"/>
              <a:t>sells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tour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fair </a:t>
            </a:r>
            <a:r>
              <a:rPr lang="de-DE" dirty="0" err="1"/>
              <a:t>partnership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1176-78E8-4182-A4D4-31283B5ED71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52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-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</a:t>
            </a:r>
            <a:r>
              <a:rPr lang="de-DE" dirty="0" err="1"/>
              <a:t>oragnises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Bremen </a:t>
            </a:r>
            <a:r>
              <a:rPr lang="de-DE" dirty="0" err="1"/>
              <a:t>to</a:t>
            </a:r>
            <a:r>
              <a:rPr lang="de-DE" dirty="0"/>
              <a:t> Cuxhaven,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organise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Brunsbüttel </a:t>
            </a:r>
            <a:r>
              <a:rPr lang="de-DE" dirty="0" err="1"/>
              <a:t>to</a:t>
            </a:r>
            <a:r>
              <a:rPr lang="de-DE" dirty="0"/>
              <a:t> Kiel</a:t>
            </a:r>
          </a:p>
          <a:p>
            <a:r>
              <a:rPr lang="de-DE" dirty="0"/>
              <a:t> -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also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cross-border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1176-78E8-4182-A4D4-31283B5ED71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14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Resp.= </a:t>
            </a:r>
            <a:r>
              <a:rPr lang="de-DE" dirty="0" err="1"/>
              <a:t>respectively</a:t>
            </a:r>
            <a:r>
              <a:rPr lang="de-DE" dirty="0"/>
              <a:t> (= bzw.)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1176-78E8-4182-A4D4-31283B5ED71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6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35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93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00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13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78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28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36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8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03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19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73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98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730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27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369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71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82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9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470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257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121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74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964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08.03.2018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527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788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567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51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94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0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4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79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66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08.03.2018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83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4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7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de-DE"/>
              <a:t>08.03.2018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Biking South Baltic with "Die Mecklenburger Radtour" - by Jaana Trebesius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29436B-99A1-484B-962D-D712AD8A432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940F7-809D-4552-92FD-DDD8DD763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Autofit/>
          </a:bodyPr>
          <a:lstStyle/>
          <a:p>
            <a:r>
              <a:rPr lang="de-DE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Biking South Baltic </a:t>
            </a:r>
            <a:r>
              <a:rPr lang="de-DE" sz="40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with</a:t>
            </a:r>
            <a:r>
              <a:rPr lang="de-DE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br>
              <a:rPr lang="de-DE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de-DE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„Die Mecklenburger Radtour</a:t>
            </a:r>
            <a:r>
              <a:rPr lang="de-DE" sz="4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6DA97D-F83B-44D0-9A89-DC0C57AC4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baltic</a:t>
            </a:r>
            <a:r>
              <a:rPr lang="de-DE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sea</a:t>
            </a:r>
            <a:r>
              <a:rPr lang="de-DE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cycle</a:t>
            </a:r>
            <a:r>
              <a:rPr lang="de-DE" dirty="0">
                <a:solidFill>
                  <a:srgbClr val="72BF44"/>
                </a:solidFill>
                <a:latin typeface="Arial Nova Light" panose="020B0304020202020204" pitchFamily="34" charset="0"/>
              </a:rPr>
              <a:t> route and </a:t>
            </a:r>
            <a:r>
              <a:rPr lang="de-DE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cross-border</a:t>
            </a:r>
            <a:r>
              <a:rPr lang="de-DE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tours</a:t>
            </a:r>
            <a:br>
              <a:rPr lang="de-DE" dirty="0">
                <a:solidFill>
                  <a:srgbClr val="5CAF3F"/>
                </a:solidFill>
                <a:latin typeface="Arial Nova Light" panose="020B0304020202020204" pitchFamily="34" charset="0"/>
              </a:rPr>
            </a:br>
            <a:br>
              <a:rPr lang="de-DE" dirty="0">
                <a:solidFill>
                  <a:srgbClr val="00B050"/>
                </a:solidFill>
                <a:latin typeface="Arial Nova Light" panose="020B0304020202020204" pitchFamily="34" charset="0"/>
              </a:rPr>
            </a:br>
            <a:r>
              <a:rPr lang="de-DE" sz="1800" cap="none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By Jaana </a:t>
            </a:r>
            <a:r>
              <a:rPr lang="de-DE" sz="1800" cap="none" spc="-50" dirty="0" err="1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Trebesius</a:t>
            </a:r>
            <a:r>
              <a:rPr lang="de-DE" sz="1800" cap="none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, Marketing &amp; Sales – Die Mecklenburger Radtour GmbH</a:t>
            </a:r>
            <a:endParaRPr lang="de-DE" sz="4000" spc="-50" dirty="0">
              <a:solidFill>
                <a:srgbClr val="002060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904E876-B41D-49AA-89BF-FCBC6AE21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sp>
        <p:nvSpPr>
          <p:cNvPr id="15" name="Untertitel 2">
            <a:extLst>
              <a:ext uri="{FF2B5EF4-FFF2-40B4-BE49-F238E27FC236}">
                <a16:creationId xmlns:a16="http://schemas.microsoft.com/office/drawing/2014/main" id="{5426A700-952C-4693-91EC-1C36FB539486}"/>
              </a:ext>
            </a:extLst>
          </p:cNvPr>
          <p:cNvSpPr txBox="1">
            <a:spLocks/>
          </p:cNvSpPr>
          <p:nvPr/>
        </p:nvSpPr>
        <p:spPr>
          <a:xfrm>
            <a:off x="1097280" y="2638830"/>
            <a:ext cx="10058400" cy="481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72BF44"/>
                </a:solidFill>
                <a:latin typeface="Arial Nova Light" panose="020B0304020202020204" pitchFamily="34" charset="0"/>
              </a:rPr>
              <a:t>Best </a:t>
            </a:r>
            <a:r>
              <a:rPr lang="de-DE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practice</a:t>
            </a:r>
            <a:r>
              <a:rPr lang="de-DE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example</a:t>
            </a:r>
            <a:r>
              <a:rPr lang="de-DE" dirty="0">
                <a:solidFill>
                  <a:srgbClr val="72BF44"/>
                </a:solidFill>
                <a:latin typeface="Arial Nova Light" panose="020B0304020202020204" pitchFamily="34" charset="0"/>
              </a:rPr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BE75961-22A4-4D29-9221-87289FE2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2691258-38F4-4CB2-8127-EC1321C6FB8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</p:spTree>
    <p:extLst>
      <p:ext uri="{BB962C8B-B14F-4D97-AF65-F5344CB8AC3E}">
        <p14:creationId xmlns:p14="http://schemas.microsoft.com/office/powerpoint/2010/main" val="143657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Partner 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tours</a:t>
            </a:r>
            <a:endParaRPr lang="de-DE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10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36" name="Inhaltsplatzhalter 3">
            <a:extLst>
              <a:ext uri="{FF2B5EF4-FFF2-40B4-BE49-F238E27FC236}">
                <a16:creationId xmlns:a16="http://schemas.microsoft.com/office/drawing/2014/main" id="{5E4EE11A-C0BE-49B7-ADBC-93681039AE81}"/>
              </a:ext>
            </a:extLst>
          </p:cNvPr>
          <p:cNvSpPr txBox="1">
            <a:spLocks/>
          </p:cNvSpPr>
          <p:nvPr/>
        </p:nvSpPr>
        <p:spPr>
          <a:xfrm>
            <a:off x="1276696" y="2146038"/>
            <a:ext cx="9966072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appx. 200 partner tours </a:t>
            </a:r>
            <a:r>
              <a:rPr lang="de-DE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in Germany and Europe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</a:t>
            </a:r>
            <a:r>
              <a:rPr lang="de-DE" sz="17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baltic</a:t>
            </a: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7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coast</a:t>
            </a: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: Baltic States &amp; </a:t>
            </a:r>
            <a:r>
              <a:rPr lang="de-DE" sz="17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Denmark</a:t>
            </a:r>
            <a:b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</a:br>
            <a:endParaRPr lang="de-DE" sz="17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Swinemünde/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Świnoujście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– Gdansk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Vilnius – Riga – Tallinn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Memel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Territory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and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Curonian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Spit</a:t>
            </a:r>
            <a:endParaRPr lang="de-DE" sz="15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endParaRPr lang="de-DE" sz="15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Copenhagen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-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Helsingør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-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Hillerød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-Roskilde-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Copenhagen</a:t>
            </a:r>
            <a:endParaRPr lang="de-DE" sz="15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Small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roundtrip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Jutland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from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Aarhus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	</a:t>
            </a:r>
            <a:r>
              <a:rPr lang="de-DE" sz="18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Cooperation</a:t>
            </a:r>
            <a:r>
              <a:rPr lang="de-DE" sz="18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– 2 </a:t>
            </a:r>
            <a:r>
              <a:rPr lang="de-DE" sz="18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partners</a:t>
            </a:r>
            <a:r>
              <a:rPr lang="de-DE" sz="18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in 1 tour: Bremen - Kiel</a:t>
            </a:r>
          </a:p>
          <a:p>
            <a:pPr marL="0" indent="0">
              <a:buNone/>
            </a:pPr>
            <a:endParaRPr lang="de-DE" sz="11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de-DE" sz="15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	</a:t>
            </a:r>
            <a:endParaRPr lang="de-DE" sz="17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1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Cooperation</a:t>
            </a:r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: 2 in 1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11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E854431-38BD-4363-B6EB-4E124E261FFD}"/>
              </a:ext>
            </a:extLst>
          </p:cNvPr>
          <p:cNvSpPr/>
          <p:nvPr/>
        </p:nvSpPr>
        <p:spPr>
          <a:xfrm>
            <a:off x="1097280" y="1758145"/>
            <a:ext cx="100584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00"/>
            <a:r>
              <a:rPr lang="en-US" sz="34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Bremen to Kiel</a:t>
            </a:r>
            <a:endParaRPr lang="en-US" sz="25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R="5200"/>
            <a:r>
              <a:rPr lang="en-US" dirty="0">
                <a:solidFill>
                  <a:srgbClr val="72BF44"/>
                </a:solidFill>
                <a:latin typeface="Arial Nova Light" panose="020B0304020202020204" pitchFamily="34" charset="0"/>
              </a:rPr>
              <a:t>7 Days / 6 Nights</a:t>
            </a:r>
          </a:p>
          <a:p>
            <a:endParaRPr lang="en-US" sz="1500" dirty="0">
              <a:latin typeface="Arial Nova Light" panose="020B0304020202020204" pitchFamily="34" charset="0"/>
            </a:endParaRPr>
          </a:p>
          <a:p>
            <a:pPr marR="16630"/>
            <a:r>
              <a:rPr lang="en-US" sz="12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Service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Accommodation for 6 nights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Breakfast included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Ferry from Cuxhaven to </a:t>
            </a:r>
            <a:r>
              <a:rPr lang="en-US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Brunsbüttel</a:t>
            </a:r>
            <a:endParaRPr lang="en-US" sz="1200" dirty="0">
              <a:solidFill>
                <a:srgbClr val="004B76"/>
              </a:solidFill>
              <a:latin typeface="Arial Nova Light" panose="020B0304020202020204" pitchFamily="34" charset="0"/>
            </a:endParaRP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Luggage transfer service to each hotel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On-site tour presentation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7-Day Service Hotline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1x Tour information package per booked room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GPS-Track on request</a:t>
            </a:r>
          </a:p>
          <a:p>
            <a:pPr marR="16630"/>
            <a:endParaRPr lang="en-US" sz="1200" dirty="0">
              <a:solidFill>
                <a:srgbClr val="004B76"/>
              </a:solidFill>
              <a:latin typeface="Arial Nova Light" panose="020B0304020202020204" pitchFamily="34" charset="0"/>
            </a:endParaRPr>
          </a:p>
          <a:p>
            <a:pPr algn="just"/>
            <a:r>
              <a:rPr lang="en-US" sz="12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Extras</a:t>
            </a:r>
            <a:endParaRPr lang="en-US" sz="1200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R="5200"/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Rental bicycle with cycling bag:	€ 70,– </a:t>
            </a:r>
            <a:b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</a:b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Electric bicycle:		€ 170,–</a:t>
            </a:r>
          </a:p>
          <a:p>
            <a:endParaRPr lang="en-US" sz="1200" b="1" dirty="0">
              <a:solidFill>
                <a:srgbClr val="72BF44"/>
              </a:solidFill>
              <a:latin typeface="Albany"/>
            </a:endParaRPr>
          </a:p>
          <a:p>
            <a:r>
              <a:rPr lang="en-US" sz="1200" b="1" dirty="0">
                <a:solidFill>
                  <a:srgbClr val="72BF44"/>
                </a:solidFill>
                <a:latin typeface="Albany"/>
              </a:rPr>
              <a:t>Dates: </a:t>
            </a:r>
            <a:r>
              <a:rPr lang="en-US" sz="1200" dirty="0">
                <a:solidFill>
                  <a:srgbClr val="004B76"/>
                </a:solidFill>
                <a:latin typeface="Albany"/>
              </a:rPr>
              <a:t>28.04. - 30.09.2018 </a:t>
            </a:r>
            <a:r>
              <a:rPr lang="en-US" sz="1200" b="1" dirty="0">
                <a:solidFill>
                  <a:srgbClr val="72BF44"/>
                </a:solidFill>
                <a:latin typeface="Albany"/>
              </a:rPr>
              <a:t>Start: </a:t>
            </a:r>
            <a:r>
              <a:rPr lang="en-US" sz="1200" dirty="0">
                <a:solidFill>
                  <a:srgbClr val="004B76"/>
                </a:solidFill>
                <a:latin typeface="Albany"/>
              </a:rPr>
              <a:t>every Saturday &amp; Sunday</a:t>
            </a:r>
            <a:endParaRPr lang="en-US" sz="400" dirty="0">
              <a:latin typeface="Albany"/>
            </a:endParaRPr>
          </a:p>
          <a:p>
            <a:endParaRPr lang="en-US" sz="1200" dirty="0">
              <a:solidFill>
                <a:srgbClr val="004B76"/>
              </a:solidFill>
              <a:latin typeface="Albany"/>
            </a:endParaRPr>
          </a:p>
        </p:txBody>
      </p:sp>
      <p:grpSp>
        <p:nvGrpSpPr>
          <p:cNvPr id="14" name="Group 621">
            <a:extLst>
              <a:ext uri="{FF2B5EF4-FFF2-40B4-BE49-F238E27FC236}">
                <a16:creationId xmlns:a16="http://schemas.microsoft.com/office/drawing/2014/main" id="{6C16B496-8D89-4E5F-A6F1-2801BD914FBF}"/>
              </a:ext>
            </a:extLst>
          </p:cNvPr>
          <p:cNvGrpSpPr>
            <a:grpSpLocks/>
          </p:cNvGrpSpPr>
          <p:nvPr/>
        </p:nvGrpSpPr>
        <p:grpSpPr bwMode="auto">
          <a:xfrm>
            <a:off x="7394053" y="5458184"/>
            <a:ext cx="2878455" cy="610235"/>
            <a:chOff x="6520" y="-1138"/>
            <a:chExt cx="4533" cy="961"/>
          </a:xfrm>
        </p:grpSpPr>
        <p:grpSp>
          <p:nvGrpSpPr>
            <p:cNvPr id="16" name="Group 622">
              <a:extLst>
                <a:ext uri="{FF2B5EF4-FFF2-40B4-BE49-F238E27FC236}">
                  <a16:creationId xmlns:a16="http://schemas.microsoft.com/office/drawing/2014/main" id="{6565E8E2-9544-4DDD-B4C2-7EE8192428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0" y="-1138"/>
              <a:ext cx="4533" cy="961"/>
              <a:chOff x="6520" y="-1138"/>
              <a:chExt cx="4533" cy="961"/>
            </a:xfrm>
          </p:grpSpPr>
          <p:sp>
            <p:nvSpPr>
              <p:cNvPr id="18" name="Freeform 624">
                <a:extLst>
                  <a:ext uri="{FF2B5EF4-FFF2-40B4-BE49-F238E27FC236}">
                    <a16:creationId xmlns:a16="http://schemas.microsoft.com/office/drawing/2014/main" id="{ACC5D0A6-4BD1-4284-A7C3-B9049614D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0" y="-1138"/>
                <a:ext cx="4533" cy="851"/>
              </a:xfrm>
              <a:custGeom>
                <a:avLst/>
                <a:gdLst>
                  <a:gd name="T0" fmla="+- 0 6760 6520"/>
                  <a:gd name="T1" fmla="*/ T0 w 4533"/>
                  <a:gd name="T2" fmla="+- 0 -1138 -1138"/>
                  <a:gd name="T3" fmla="*/ -1138 h 851"/>
                  <a:gd name="T4" fmla="+- 0 6684 6520"/>
                  <a:gd name="T5" fmla="*/ T4 w 4533"/>
                  <a:gd name="T6" fmla="+- 0 -1138 -1138"/>
                  <a:gd name="T7" fmla="*/ -1138 h 851"/>
                  <a:gd name="T8" fmla="+- 0 6604 6520"/>
                  <a:gd name="T9" fmla="*/ T8 w 4533"/>
                  <a:gd name="T10" fmla="+- 0 -1132 -1138"/>
                  <a:gd name="T11" fmla="*/ -1132 h 851"/>
                  <a:gd name="T12" fmla="+- 0 6545 6520"/>
                  <a:gd name="T13" fmla="*/ T12 w 4533"/>
                  <a:gd name="T14" fmla="+- 0 -1103 -1138"/>
                  <a:gd name="T15" fmla="*/ -1103 h 851"/>
                  <a:gd name="T16" fmla="+- 0 6523 6520"/>
                  <a:gd name="T17" fmla="*/ T16 w 4533"/>
                  <a:gd name="T18" fmla="+- 0 -1030 -1138"/>
                  <a:gd name="T19" fmla="*/ -1030 h 851"/>
                  <a:gd name="T20" fmla="+- 0 6520 6520"/>
                  <a:gd name="T21" fmla="*/ T20 w 4533"/>
                  <a:gd name="T22" fmla="+- 0 -938 -1138"/>
                  <a:gd name="T23" fmla="*/ -938 h 851"/>
                  <a:gd name="T24" fmla="+- 0 6520 6520"/>
                  <a:gd name="T25" fmla="*/ T24 w 4533"/>
                  <a:gd name="T26" fmla="+- 0 -488 -1138"/>
                  <a:gd name="T27" fmla="*/ -488 h 851"/>
                  <a:gd name="T28" fmla="+- 0 6520 6520"/>
                  <a:gd name="T29" fmla="*/ T28 w 4533"/>
                  <a:gd name="T30" fmla="+- 0 -453 -1138"/>
                  <a:gd name="T31" fmla="*/ -453 h 851"/>
                  <a:gd name="T32" fmla="+- 0 6526 6520"/>
                  <a:gd name="T33" fmla="*/ T32 w 4533"/>
                  <a:gd name="T34" fmla="+- 0 -372 -1138"/>
                  <a:gd name="T35" fmla="*/ -372 h 851"/>
                  <a:gd name="T36" fmla="+- 0 6555 6520"/>
                  <a:gd name="T37" fmla="*/ T36 w 4533"/>
                  <a:gd name="T38" fmla="+- 0 -313 -1138"/>
                  <a:gd name="T39" fmla="*/ -313 h 851"/>
                  <a:gd name="T40" fmla="+- 0 6628 6520"/>
                  <a:gd name="T41" fmla="*/ T40 w 4533"/>
                  <a:gd name="T42" fmla="+- 0 -291 -1138"/>
                  <a:gd name="T43" fmla="*/ -291 h 851"/>
                  <a:gd name="T44" fmla="+- 0 6721 6520"/>
                  <a:gd name="T45" fmla="*/ T44 w 4533"/>
                  <a:gd name="T46" fmla="+- 0 -288 -1138"/>
                  <a:gd name="T47" fmla="*/ -288 h 851"/>
                  <a:gd name="T48" fmla="+- 0 10888 6520"/>
                  <a:gd name="T49" fmla="*/ T48 w 4533"/>
                  <a:gd name="T50" fmla="+- 0 -288 -1138"/>
                  <a:gd name="T51" fmla="*/ -288 h 851"/>
                  <a:gd name="T52" fmla="+- 0 10968 6520"/>
                  <a:gd name="T53" fmla="*/ T52 w 4533"/>
                  <a:gd name="T54" fmla="+- 0 -294 -1138"/>
                  <a:gd name="T55" fmla="*/ -294 h 851"/>
                  <a:gd name="T56" fmla="+- 0 11028 6520"/>
                  <a:gd name="T57" fmla="*/ T56 w 4533"/>
                  <a:gd name="T58" fmla="+- 0 -324 -1138"/>
                  <a:gd name="T59" fmla="*/ -324 h 851"/>
                  <a:gd name="T60" fmla="+- 0 11049 6520"/>
                  <a:gd name="T61" fmla="*/ T60 w 4533"/>
                  <a:gd name="T62" fmla="+- 0 -396 -1138"/>
                  <a:gd name="T63" fmla="*/ -396 h 851"/>
                  <a:gd name="T64" fmla="+- 0 11053 6520"/>
                  <a:gd name="T65" fmla="*/ T64 w 4533"/>
                  <a:gd name="T66" fmla="+- 0 -488 -1138"/>
                  <a:gd name="T67" fmla="*/ -488 h 851"/>
                  <a:gd name="T68" fmla="+- 0 11053 6520"/>
                  <a:gd name="T69" fmla="*/ T68 w 4533"/>
                  <a:gd name="T70" fmla="+- 0 -938 -1138"/>
                  <a:gd name="T71" fmla="*/ -938 h 851"/>
                  <a:gd name="T72" fmla="+- 0 11052 6520"/>
                  <a:gd name="T73" fmla="*/ T72 w 4533"/>
                  <a:gd name="T74" fmla="+- 0 -974 -1138"/>
                  <a:gd name="T75" fmla="*/ -974 h 851"/>
                  <a:gd name="T76" fmla="+- 0 11046 6520"/>
                  <a:gd name="T77" fmla="*/ T76 w 4533"/>
                  <a:gd name="T78" fmla="+- 0 -1054 -1138"/>
                  <a:gd name="T79" fmla="*/ -1054 h 851"/>
                  <a:gd name="T80" fmla="+- 0 11017 6520"/>
                  <a:gd name="T81" fmla="*/ T80 w 4533"/>
                  <a:gd name="T82" fmla="+- 0 -1114 -1138"/>
                  <a:gd name="T83" fmla="*/ -1114 h 851"/>
                  <a:gd name="T84" fmla="+- 0 10945 6520"/>
                  <a:gd name="T85" fmla="*/ T84 w 4533"/>
                  <a:gd name="T86" fmla="+- 0 -1135 -1138"/>
                  <a:gd name="T87" fmla="*/ -1135 h 851"/>
                  <a:gd name="T88" fmla="+- 0 6760 6520"/>
                  <a:gd name="T89" fmla="*/ T88 w 4533"/>
                  <a:gd name="T90" fmla="+- 0 -1138 -1138"/>
                  <a:gd name="T91" fmla="*/ -1138 h 8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4533" h="851">
                    <a:moveTo>
                      <a:pt x="240" y="0"/>
                    </a:moveTo>
                    <a:lnTo>
                      <a:pt x="164" y="0"/>
                    </a:lnTo>
                    <a:lnTo>
                      <a:pt x="84" y="6"/>
                    </a:lnTo>
                    <a:lnTo>
                      <a:pt x="25" y="35"/>
                    </a:lnTo>
                    <a:lnTo>
                      <a:pt x="3" y="108"/>
                    </a:lnTo>
                    <a:lnTo>
                      <a:pt x="0" y="200"/>
                    </a:lnTo>
                    <a:lnTo>
                      <a:pt x="0" y="650"/>
                    </a:lnTo>
                    <a:lnTo>
                      <a:pt x="0" y="685"/>
                    </a:lnTo>
                    <a:lnTo>
                      <a:pt x="6" y="766"/>
                    </a:lnTo>
                    <a:lnTo>
                      <a:pt x="35" y="825"/>
                    </a:lnTo>
                    <a:lnTo>
                      <a:pt x="108" y="847"/>
                    </a:lnTo>
                    <a:lnTo>
                      <a:pt x="201" y="850"/>
                    </a:lnTo>
                    <a:lnTo>
                      <a:pt x="4368" y="850"/>
                    </a:lnTo>
                    <a:lnTo>
                      <a:pt x="4448" y="844"/>
                    </a:lnTo>
                    <a:lnTo>
                      <a:pt x="4508" y="814"/>
                    </a:lnTo>
                    <a:lnTo>
                      <a:pt x="4529" y="742"/>
                    </a:lnTo>
                    <a:lnTo>
                      <a:pt x="4533" y="650"/>
                    </a:lnTo>
                    <a:lnTo>
                      <a:pt x="4533" y="200"/>
                    </a:lnTo>
                    <a:lnTo>
                      <a:pt x="4532" y="164"/>
                    </a:lnTo>
                    <a:lnTo>
                      <a:pt x="4526" y="84"/>
                    </a:lnTo>
                    <a:lnTo>
                      <a:pt x="4497" y="24"/>
                    </a:lnTo>
                    <a:lnTo>
                      <a:pt x="44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E0E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9" name="Text Box 623">
                <a:extLst>
                  <a:ext uri="{FF2B5EF4-FFF2-40B4-BE49-F238E27FC236}">
                    <a16:creationId xmlns:a16="http://schemas.microsoft.com/office/drawing/2014/main" id="{0164470B-6D57-454C-BE42-E1CB2401E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0" y="-1028"/>
                <a:ext cx="4533" cy="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75920">
                  <a:spcBef>
                    <a:spcPts val="690"/>
                  </a:spcBef>
                  <a:spcAft>
                    <a:spcPts val="0"/>
                  </a:spcAft>
                </a:pPr>
                <a:r>
                  <a:rPr lang="en-US" sz="2500" b="1" dirty="0">
                    <a:solidFill>
                      <a:srgbClr val="004B76"/>
                    </a:solidFill>
                    <a:effectLst/>
                    <a:latin typeface="Albany"/>
                    <a:ea typeface="Albany"/>
                    <a:cs typeface="Albany"/>
                  </a:rPr>
                  <a:t>from € 540,–</a:t>
                </a:r>
                <a:endParaRPr lang="de-DE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2322EA78-02B7-4D25-BF63-5B8A36A11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55" y="1855803"/>
            <a:ext cx="2761049" cy="34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6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Difficulties</a:t>
            </a:r>
            <a:r>
              <a:rPr lang="de-DE" sz="4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in </a:t>
            </a:r>
            <a:r>
              <a:rPr lang="de-DE" sz="4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cross-border</a:t>
            </a:r>
            <a:r>
              <a:rPr lang="de-DE" sz="4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products</a:t>
            </a:r>
            <a:endParaRPr lang="de-DE" sz="4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12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DC080414-1302-4699-8CD5-92187ACBFE2D}"/>
              </a:ext>
            </a:extLst>
          </p:cNvPr>
          <p:cNvSpPr txBox="1">
            <a:spLocks/>
          </p:cNvSpPr>
          <p:nvPr/>
        </p:nvSpPr>
        <p:spPr>
          <a:xfrm>
            <a:off x="1276696" y="2146038"/>
            <a:ext cx="996607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solidFill>
                  <a:srgbClr val="00206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ACCOMMODATION / INFRASTRUCTURE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	different structure of accommodation (less hotels, more holiday homes and small B&amp;Bs)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Hotels: certification and standards (none or different) </a:t>
            </a:r>
            <a:b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</a:b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	 problems in </a:t>
            </a:r>
            <a:r>
              <a:rPr lang="en-US" sz="1900" b="1" dirty="0" err="1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categorisation</a:t>
            </a: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for customer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intensify the international standardization and certification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00206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COOPERATION</a:t>
            </a:r>
            <a:endParaRPr lang="en-US" sz="1700" b="1" dirty="0">
              <a:solidFill>
                <a:srgbClr val="002060"/>
              </a:solidFill>
              <a:latin typeface="Arial Rounded MT Bold" panose="020F0704030504030204" pitchFamily="34" charset="0"/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Hotels: lack of willingness to cooperate (no 1-nights stays, no special prices)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</a:t>
            </a:r>
            <a:r>
              <a:rPr lang="en-US" sz="1700" b="1" i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help of destination management </a:t>
            </a:r>
            <a:r>
              <a:rPr lang="en-US" sz="1700" b="1" i="1" dirty="0" err="1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organisations</a:t>
            </a:r>
            <a:r>
              <a:rPr lang="en-US" sz="1700" b="1" i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needed</a:t>
            </a:r>
            <a:endParaRPr lang="en-US" sz="1500" b="1" i="1" dirty="0">
              <a:solidFill>
                <a:srgbClr val="72BF44"/>
              </a:solidFill>
              <a:latin typeface="Arial Nova Light" panose="020B0304020202020204" pitchFamily="34" charset="0"/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partly long distance between head office and travel region/partners</a:t>
            </a:r>
            <a:b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</a:b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	 many differences/problems are easier solved in personal meetings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700" b="1" i="1" dirty="0">
              <a:solidFill>
                <a:srgbClr val="72BF44"/>
              </a:solidFill>
              <a:latin typeface="Arial Nova Light" panose="020B03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188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Difficulties</a:t>
            </a:r>
            <a:r>
              <a:rPr lang="de-DE" sz="4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in </a:t>
            </a:r>
            <a:r>
              <a:rPr lang="de-DE" sz="4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cross-border</a:t>
            </a:r>
            <a:r>
              <a:rPr lang="de-DE" sz="4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products</a:t>
            </a:r>
            <a:endParaRPr lang="de-DE" sz="4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13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DC080414-1302-4699-8CD5-92187ACBFE2D}"/>
              </a:ext>
            </a:extLst>
          </p:cNvPr>
          <p:cNvSpPr txBox="1">
            <a:spLocks/>
          </p:cNvSpPr>
          <p:nvPr/>
        </p:nvSpPr>
        <p:spPr>
          <a:xfrm>
            <a:off x="1276696" y="2146038"/>
            <a:ext cx="9966072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COMMUNICATION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language </a:t>
            </a: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 misunderstandings possible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	</a:t>
            </a:r>
            <a:r>
              <a:rPr lang="en-US" sz="1700" b="1" i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language tutoring</a:t>
            </a:r>
            <a:endParaRPr lang="en-US" sz="1100" b="1" i="1" dirty="0">
              <a:solidFill>
                <a:srgbClr val="72BF44"/>
              </a:solidFill>
              <a:latin typeface="Arial Nova Light" panose="020B0304020202020204" pitchFamily="34" charset="0"/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slower 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</a:t>
            </a:r>
            <a:r>
              <a:rPr lang="en-US" sz="1700" b="1" i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intercultural tutoring</a:t>
            </a:r>
            <a:endParaRPr lang="en-US" sz="1500" b="1" i="1" dirty="0">
              <a:solidFill>
                <a:srgbClr val="72BF44"/>
              </a:solidFill>
              <a:latin typeface="Arial Nova Light" panose="020B03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206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STANDARDS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different currencies with non-EUR-countries Poland and Denmark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</a:t>
            </a:r>
            <a:r>
              <a:rPr lang="en-US" sz="1700" b="1" i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banks offer money transfer in foreign currency to avoid contradictions due to currency 	fluctuations</a:t>
            </a:r>
            <a:endParaRPr lang="en-US" sz="1700" b="1" dirty="0">
              <a:solidFill>
                <a:srgbClr val="72BF44"/>
              </a:solidFill>
              <a:latin typeface="Arial Nova Light" panose="020B0304020202020204" pitchFamily="34" charset="0"/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different terms of payment/business (pre-payment, credit card, standards for invoices)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	</a:t>
            </a:r>
            <a:r>
              <a:rPr lang="en-US" sz="1700" b="1" i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confidence in business partners, assimilation of international/</a:t>
            </a:r>
            <a:r>
              <a:rPr lang="en-US" sz="1700" b="1" i="1" dirty="0" err="1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european</a:t>
            </a:r>
            <a:r>
              <a:rPr lang="en-US" sz="1700" b="1" i="1" dirty="0">
                <a:solidFill>
                  <a:srgbClr val="72BF44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 standards by legislators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700" b="1" i="1" dirty="0">
              <a:solidFill>
                <a:srgbClr val="72BF44"/>
              </a:solidFill>
              <a:latin typeface="Arial Nova Light" panose="020B03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3967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Creating new products on </a:t>
            </a:r>
            <a:b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Baltic Sea Cycle Route: basic requirements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14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DC080414-1302-4699-8CD5-92187ACBFE2D}"/>
              </a:ext>
            </a:extLst>
          </p:cNvPr>
          <p:cNvSpPr txBox="1">
            <a:spLocks/>
          </p:cNvSpPr>
          <p:nvPr/>
        </p:nvSpPr>
        <p:spPr>
          <a:xfrm>
            <a:off x="1276695" y="2023963"/>
            <a:ext cx="1032641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900" b="1">
                <a:solidFill>
                  <a:srgbClr val="72BF44"/>
                </a:solidFill>
                <a:latin typeface="Arial Nova Light" panose="020B0304020202020204" pitchFamily="34" charset="0"/>
              </a:defRPr>
            </a:lvl1pPr>
            <a:lvl2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700" b="1">
                <a:solidFill>
                  <a:srgbClr val="72BF44"/>
                </a:solidFill>
                <a:latin typeface="Arial Nova Light" panose="020B0304020202020204" pitchFamily="34" charset="0"/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PUBLIC INFRASTRUCTURE</a:t>
            </a:r>
          </a:p>
          <a:p>
            <a:r>
              <a:rPr lang="en-US" sz="2000" dirty="0">
                <a:sym typeface="Wingdings" panose="05000000000000000000" pitchFamily="2" charset="2"/>
              </a:rPr>
              <a:t> 	good quality of cycle paths (no cobblestone, no old flagstone paths,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	avoiding sand/dirt road)</a:t>
            </a:r>
          </a:p>
          <a:p>
            <a:r>
              <a:rPr lang="en-US" sz="2000" dirty="0">
                <a:sym typeface="Wingdings" panose="05000000000000000000" pitchFamily="2" charset="2"/>
              </a:rPr>
              <a:t> 	good quality and quantity of signs</a:t>
            </a:r>
          </a:p>
          <a:p>
            <a:r>
              <a:rPr lang="en-US" sz="2000" dirty="0">
                <a:sym typeface="Wingdings" panose="05000000000000000000" pitchFamily="2" charset="2"/>
              </a:rPr>
              <a:t> 	good possibilities to take the bike with you in public transport</a:t>
            </a:r>
          </a:p>
          <a:p>
            <a:r>
              <a:rPr lang="en-US" sz="2000" dirty="0">
                <a:sym typeface="Wingdings" panose="05000000000000000000" pitchFamily="2" charset="2"/>
              </a:rPr>
              <a:t> 	more E-Bike infrastructure such as recharging spots (public as well as at hotels)</a:t>
            </a:r>
          </a:p>
        </p:txBody>
      </p:sp>
    </p:spTree>
    <p:extLst>
      <p:ext uri="{BB962C8B-B14F-4D97-AF65-F5344CB8AC3E}">
        <p14:creationId xmlns:p14="http://schemas.microsoft.com/office/powerpoint/2010/main" val="387273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Creating new products on </a:t>
            </a:r>
            <a:b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Baltic Sea Cycle Route: basic requirements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15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DC080414-1302-4699-8CD5-92187ACBFE2D}"/>
              </a:ext>
            </a:extLst>
          </p:cNvPr>
          <p:cNvSpPr txBox="1">
            <a:spLocks/>
          </p:cNvSpPr>
          <p:nvPr/>
        </p:nvSpPr>
        <p:spPr>
          <a:xfrm>
            <a:off x="1276696" y="2023963"/>
            <a:ext cx="996607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900" b="1">
                <a:solidFill>
                  <a:srgbClr val="72BF44"/>
                </a:solidFill>
                <a:latin typeface="Arial Nova Light" panose="020B0304020202020204" pitchFamily="34" charset="0"/>
              </a:defRPr>
            </a:lvl1pPr>
            <a:lvl2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700" b="1">
                <a:solidFill>
                  <a:srgbClr val="72BF44"/>
                </a:solidFill>
                <a:latin typeface="Arial Nova Light" panose="020B0304020202020204" pitchFamily="34" charset="0"/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SERVICE INFRASTRUCTURE</a:t>
            </a:r>
          </a:p>
          <a:p>
            <a:r>
              <a:rPr lang="en-US" sz="2000" dirty="0">
                <a:sym typeface="Wingdings" panose="05000000000000000000" pitchFamily="2" charset="2"/>
              </a:rPr>
              <a:t> 	cyclist-friendly hotels, open minded to cooperate with cycle tour operators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	resp. to accommodate guests for one night also in high season</a:t>
            </a:r>
          </a:p>
          <a:p>
            <a:r>
              <a:rPr lang="en-US" sz="2000" dirty="0">
                <a:sym typeface="Wingdings" panose="05000000000000000000" pitchFamily="2" charset="2"/>
              </a:rPr>
              <a:t> 	supporting local food service enterprises in rural regions as stops for breaks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INTERNATIONAL MARKETING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 	our experience shows that many providers at the </a:t>
            </a:r>
            <a:r>
              <a:rPr lang="en-US" sz="2000" dirty="0" err="1">
                <a:sym typeface="Wingdings" panose="05000000000000000000" pitchFamily="2" charset="2"/>
              </a:rPr>
              <a:t>baltic</a:t>
            </a:r>
            <a:r>
              <a:rPr lang="en-US" sz="2000" dirty="0">
                <a:sym typeface="Wingdings" panose="05000000000000000000" pitchFamily="2" charset="2"/>
              </a:rPr>
              <a:t> coast are not yet attuned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	to international guests (no credit card payment, no multilingual information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 	tourism regions need to perceive Baltic Sea Cycle Path as an international path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	with international guests and to communicate this with their service providers</a:t>
            </a:r>
          </a:p>
          <a:p>
            <a:endParaRPr 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011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Conclusion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16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DC080414-1302-4699-8CD5-92187ACBFE2D}"/>
              </a:ext>
            </a:extLst>
          </p:cNvPr>
          <p:cNvSpPr txBox="1">
            <a:spLocks/>
          </p:cNvSpPr>
          <p:nvPr/>
        </p:nvSpPr>
        <p:spPr>
          <a:xfrm>
            <a:off x="1276696" y="1855803"/>
            <a:ext cx="9966072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900" b="1">
                <a:solidFill>
                  <a:srgbClr val="72BF44"/>
                </a:solidFill>
                <a:latin typeface="Arial Nova Light" panose="020B0304020202020204" pitchFamily="34" charset="0"/>
              </a:defRPr>
            </a:lvl1pPr>
            <a:lvl2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700" b="1">
                <a:solidFill>
                  <a:srgbClr val="72BF44"/>
                </a:solidFill>
                <a:latin typeface="Arial Nova Light" panose="020B0304020202020204" pitchFamily="34" charset="0"/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	</a:t>
            </a:r>
            <a:r>
              <a:rPr lang="de-DE" sz="2000" dirty="0" err="1"/>
              <a:t>partners</a:t>
            </a:r>
            <a:r>
              <a:rPr lang="de-DE" sz="2000" dirty="0"/>
              <a:t>/</a:t>
            </a:r>
            <a:r>
              <a:rPr lang="de-DE" sz="2000" dirty="0" err="1"/>
              <a:t>service</a:t>
            </a:r>
            <a:r>
              <a:rPr lang="de-DE" sz="2000" dirty="0"/>
              <a:t> </a:t>
            </a:r>
            <a:r>
              <a:rPr lang="de-DE" sz="2000" dirty="0" err="1"/>
              <a:t>providers</a:t>
            </a:r>
            <a:r>
              <a:rPr lang="de-DE" sz="2000" dirty="0"/>
              <a:t> in all Baltic </a:t>
            </a:r>
            <a:r>
              <a:rPr lang="de-DE" sz="2000" dirty="0" err="1"/>
              <a:t>Sea</a:t>
            </a:r>
            <a:r>
              <a:rPr lang="de-DE" sz="2000" dirty="0"/>
              <a:t> countries must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sensitised</a:t>
            </a:r>
            <a:r>
              <a:rPr lang="de-DE" sz="2000" dirty="0"/>
              <a:t> and </a:t>
            </a:r>
            <a:r>
              <a:rPr lang="de-DE" sz="2000" dirty="0" err="1"/>
              <a:t>be</a:t>
            </a:r>
            <a:r>
              <a:rPr lang="de-DE" sz="2000" dirty="0"/>
              <a:t> 	open-</a:t>
            </a:r>
            <a:r>
              <a:rPr lang="de-DE" sz="2000" dirty="0" err="1"/>
              <a:t>minded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cross-border</a:t>
            </a:r>
            <a:r>
              <a:rPr lang="de-DE" sz="2000" dirty="0"/>
              <a:t> </a:t>
            </a:r>
            <a:r>
              <a:rPr lang="de-DE" sz="2000" dirty="0" err="1"/>
              <a:t>partnerships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	tour </a:t>
            </a:r>
            <a:r>
              <a:rPr lang="de-DE" sz="2000" dirty="0" err="1"/>
              <a:t>operators</a:t>
            </a:r>
            <a:r>
              <a:rPr lang="de-DE" sz="2000" dirty="0"/>
              <a:t> </a:t>
            </a:r>
            <a:r>
              <a:rPr lang="de-DE" sz="2000" dirty="0" err="1"/>
              <a:t>should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courage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create</a:t>
            </a:r>
            <a:r>
              <a:rPr lang="de-DE" sz="2000" dirty="0"/>
              <a:t> </a:t>
            </a:r>
            <a:r>
              <a:rPr lang="de-DE" sz="2000" dirty="0" err="1"/>
              <a:t>cross-border</a:t>
            </a:r>
            <a:r>
              <a:rPr lang="de-DE" sz="2000" dirty="0"/>
              <a:t> </a:t>
            </a:r>
            <a:r>
              <a:rPr lang="de-DE" sz="2000" dirty="0" err="1"/>
              <a:t>products</a:t>
            </a:r>
            <a:r>
              <a:rPr lang="de-DE" sz="2000" dirty="0"/>
              <a:t> and  	</a:t>
            </a:r>
            <a:r>
              <a:rPr lang="de-DE" sz="2000" dirty="0" err="1"/>
              <a:t>demand</a:t>
            </a:r>
            <a:r>
              <a:rPr lang="de-DE" sz="2000" dirty="0"/>
              <a:t>, but also find </a:t>
            </a:r>
            <a:r>
              <a:rPr lang="de-DE" sz="2000" dirty="0" err="1"/>
              <a:t>solutions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themselves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minimise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possible </a:t>
            </a:r>
            <a:r>
              <a:rPr lang="de-DE" sz="2000" dirty="0" err="1"/>
              <a:t>problems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	</a:t>
            </a:r>
            <a:r>
              <a:rPr lang="de-DE" sz="2000" dirty="0" err="1"/>
              <a:t>public</a:t>
            </a:r>
            <a:r>
              <a:rPr lang="de-DE" sz="2000" dirty="0"/>
              <a:t> </a:t>
            </a:r>
            <a:r>
              <a:rPr lang="de-DE" sz="2000" dirty="0" err="1"/>
              <a:t>organisations</a:t>
            </a:r>
            <a:r>
              <a:rPr lang="de-DE" sz="2000" dirty="0"/>
              <a:t> and </a:t>
            </a:r>
            <a:r>
              <a:rPr lang="de-DE" sz="2000" dirty="0" err="1"/>
              <a:t>tourism</a:t>
            </a:r>
            <a:r>
              <a:rPr lang="de-DE" sz="2000" dirty="0"/>
              <a:t> </a:t>
            </a:r>
            <a:r>
              <a:rPr lang="de-DE" sz="2000" dirty="0" err="1"/>
              <a:t>board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needed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process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	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potential </a:t>
            </a:r>
            <a:r>
              <a:rPr lang="de-DE" sz="2000" dirty="0" err="1"/>
              <a:t>to</a:t>
            </a:r>
            <a:r>
              <a:rPr lang="de-DE" sz="2000" dirty="0"/>
              <a:t> promote Baltic </a:t>
            </a:r>
            <a:r>
              <a:rPr lang="de-DE" sz="2000" dirty="0" err="1"/>
              <a:t>Sea</a:t>
            </a:r>
            <a:r>
              <a:rPr lang="de-DE" sz="2000" dirty="0"/>
              <a:t> Cycle Path </a:t>
            </a:r>
            <a:r>
              <a:rPr lang="de-DE" sz="2000" dirty="0" err="1"/>
              <a:t>worldwide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	</a:t>
            </a:r>
            <a:r>
              <a:rPr lang="de-DE" sz="2000" dirty="0" err="1"/>
              <a:t>Combining</a:t>
            </a:r>
            <a:r>
              <a:rPr lang="de-DE" sz="2000" dirty="0"/>
              <a:t> </a:t>
            </a:r>
            <a:r>
              <a:rPr lang="de-DE" sz="2000" dirty="0" err="1"/>
              <a:t>parts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path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internationally</a:t>
            </a:r>
            <a:r>
              <a:rPr lang="de-DE" sz="2000" dirty="0"/>
              <a:t> </a:t>
            </a:r>
            <a:r>
              <a:rPr lang="de-DE" sz="2000" dirty="0" err="1"/>
              <a:t>known</a:t>
            </a:r>
            <a:r>
              <a:rPr lang="de-DE" sz="2000" dirty="0"/>
              <a:t> </a:t>
            </a:r>
            <a:r>
              <a:rPr lang="de-DE" sz="2000" dirty="0" err="1"/>
              <a:t>cities</a:t>
            </a:r>
            <a:r>
              <a:rPr lang="de-DE" sz="2000" dirty="0"/>
              <a:t> such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Copenhagen</a:t>
            </a:r>
            <a:r>
              <a:rPr lang="de-DE" sz="2000" dirty="0"/>
              <a:t>, 	Hamburg, Berlin and Gdansk </a:t>
            </a:r>
            <a:r>
              <a:rPr lang="de-DE" sz="2000" dirty="0" err="1"/>
              <a:t>makes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interesting</a:t>
            </a:r>
            <a:r>
              <a:rPr lang="de-DE" sz="2000" dirty="0"/>
              <a:t> and </a:t>
            </a:r>
            <a:r>
              <a:rPr lang="de-DE" sz="2000" dirty="0" err="1"/>
              <a:t>perceptible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	international </a:t>
            </a:r>
            <a:r>
              <a:rPr lang="de-DE" sz="2000" dirty="0" err="1"/>
              <a:t>partners</a:t>
            </a:r>
            <a:r>
              <a:rPr lang="de-DE" sz="2000" dirty="0"/>
              <a:t> and </a:t>
            </a:r>
            <a:r>
              <a:rPr lang="de-DE" sz="2000" dirty="0" err="1"/>
              <a:t>guests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 	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succeeding</a:t>
            </a:r>
            <a:r>
              <a:rPr lang="de-DE" sz="2000" dirty="0"/>
              <a:t> in </a:t>
            </a:r>
            <a:r>
              <a:rPr lang="de-DE" sz="2000" dirty="0" err="1"/>
              <a:t>promoting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region</a:t>
            </a:r>
            <a:r>
              <a:rPr lang="de-DE" sz="2000" dirty="0"/>
              <a:t> not </a:t>
            </a:r>
            <a:r>
              <a:rPr lang="de-DE" sz="2000" dirty="0" err="1"/>
              <a:t>only</a:t>
            </a:r>
            <a:r>
              <a:rPr lang="de-DE" sz="2000" dirty="0"/>
              <a:t> in Germany but 	also in </a:t>
            </a:r>
            <a:r>
              <a:rPr lang="de-DE" sz="2000" dirty="0" err="1"/>
              <a:t>other</a:t>
            </a:r>
            <a:r>
              <a:rPr lang="de-DE" sz="2000" dirty="0"/>
              <a:t> European countries and in Northern </a:t>
            </a:r>
            <a:r>
              <a:rPr lang="de-DE" sz="2000" dirty="0" err="1"/>
              <a:t>America</a:t>
            </a:r>
            <a:endParaRPr lang="de-DE" sz="2000" dirty="0"/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220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Conclusion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17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DC080414-1302-4699-8CD5-92187ACBFE2D}"/>
              </a:ext>
            </a:extLst>
          </p:cNvPr>
          <p:cNvSpPr txBox="1">
            <a:spLocks/>
          </p:cNvSpPr>
          <p:nvPr/>
        </p:nvSpPr>
        <p:spPr>
          <a:xfrm>
            <a:off x="1276696" y="1855803"/>
            <a:ext cx="9966072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900" b="1">
                <a:solidFill>
                  <a:srgbClr val="72BF44"/>
                </a:solidFill>
                <a:latin typeface="Arial Nova Light" panose="020B0304020202020204" pitchFamily="34" charset="0"/>
              </a:defRPr>
            </a:lvl1pPr>
            <a:lvl2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700" b="1">
                <a:solidFill>
                  <a:srgbClr val="72BF44"/>
                </a:solidFill>
                <a:latin typeface="Arial Nova Light" panose="020B0304020202020204" pitchFamily="34" charset="0"/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/>
              <a:t> 	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public</a:t>
            </a:r>
            <a:r>
              <a:rPr lang="de-DE" sz="2000" dirty="0"/>
              <a:t> and private </a:t>
            </a:r>
            <a:r>
              <a:rPr lang="de-DE" sz="2000" dirty="0" err="1"/>
              <a:t>sector</a:t>
            </a:r>
            <a:r>
              <a:rPr lang="de-DE" sz="2000" dirty="0"/>
              <a:t> </a:t>
            </a:r>
            <a:r>
              <a:rPr lang="de-DE" sz="2000" dirty="0" err="1"/>
              <a:t>work</a:t>
            </a:r>
            <a:r>
              <a:rPr lang="de-DE" sz="2000" dirty="0"/>
              <a:t> </a:t>
            </a:r>
            <a:r>
              <a:rPr lang="de-DE" sz="2000" dirty="0" err="1"/>
              <a:t>together</a:t>
            </a:r>
            <a:r>
              <a:rPr lang="de-DE" sz="2000" dirty="0"/>
              <a:t> and </a:t>
            </a:r>
            <a:r>
              <a:rPr lang="de-DE" sz="2000" dirty="0" err="1"/>
              <a:t>provide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dirty="0" err="1"/>
              <a:t>conditions</a:t>
            </a:r>
            <a:r>
              <a:rPr lang="de-DE" sz="2000" dirty="0"/>
              <a:t> </a:t>
            </a:r>
            <a:r>
              <a:rPr lang="de-DE" sz="2000" dirty="0" err="1"/>
              <a:t>stated</a:t>
            </a:r>
            <a:r>
              <a:rPr lang="de-DE" sz="2000" dirty="0"/>
              <a:t>,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a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chance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extend</a:t>
            </a:r>
            <a:r>
              <a:rPr lang="de-DE" sz="2000" dirty="0"/>
              <a:t> and </a:t>
            </a:r>
            <a:r>
              <a:rPr lang="de-DE" sz="2000" dirty="0" err="1"/>
              <a:t>improve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dirty="0" err="1"/>
              <a:t>cross-border</a:t>
            </a:r>
            <a:r>
              <a:rPr lang="de-DE" sz="2000" dirty="0"/>
              <a:t> </a:t>
            </a:r>
            <a:r>
              <a:rPr lang="de-DE" sz="2000" dirty="0" err="1"/>
              <a:t>products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Baltic </a:t>
            </a:r>
            <a:r>
              <a:rPr lang="de-DE" sz="2000" dirty="0" err="1"/>
              <a:t>Sea</a:t>
            </a:r>
            <a:r>
              <a:rPr lang="de-DE" sz="2000" dirty="0"/>
              <a:t> Cycle Path!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860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18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B07B44-8D09-4926-8675-5FFB6B33C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"/>
          <a:stretch/>
        </p:blipFill>
        <p:spPr>
          <a:xfrm>
            <a:off x="0" y="-1640771"/>
            <a:ext cx="12192000" cy="7987073"/>
          </a:xfrm>
          <a:prstGeom prst="rect">
            <a:avLst/>
          </a:prstGeom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9028"/>
            <a:ext cx="10058400" cy="1450757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Thank you for your attention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1289A8A-22F4-494A-A4D5-D488B587C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589"/>
            <a:ext cx="2654423" cy="9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0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BF3E7-EEF9-4086-BD8D-41936FFC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Structure</a:t>
            </a:r>
            <a:endParaRPr lang="de-DE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E1F354-9D6A-452D-AC60-711A2D35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06" y="2209719"/>
            <a:ext cx="10058400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About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us</a:t>
            </a:r>
            <a:endParaRPr lang="de-DE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Relevant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products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:</a:t>
            </a:r>
          </a:p>
          <a:p>
            <a:pPr marL="749808" lvl="1" indent="-457200">
              <a:buFont typeface="+mj-lt"/>
              <a:buAutoNum type="alphaLcPeriod"/>
            </a:pP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German Baltic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Sea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Cycle Route</a:t>
            </a:r>
          </a:p>
          <a:p>
            <a:pPr marL="749808" lvl="1" indent="-457200">
              <a:buFont typeface="+mj-lt"/>
              <a:buAutoNum type="alphaLcPeriod"/>
            </a:pP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Cross-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border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Germany-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Poland</a:t>
            </a:r>
            <a:endParaRPr lang="de-DE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L="749808" lvl="1" indent="-457200">
              <a:buFont typeface="+mj-lt"/>
              <a:buAutoNum type="alphaLcPeriod"/>
            </a:pP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Cross-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border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Germany-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Denmark</a:t>
            </a:r>
            <a:endParaRPr lang="de-DE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L="749808" lvl="1" indent="-457200">
              <a:buFont typeface="+mj-lt"/>
              <a:buAutoNum type="alphaLcPeriod"/>
            </a:pP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Partner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tours</a:t>
            </a:r>
            <a:endParaRPr lang="de-DE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Cross-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border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cooperation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: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difficulties</a:t>
            </a:r>
            <a:endParaRPr lang="de-DE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Prospects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: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basic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requirements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for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creating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new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products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on Baltic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Sea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Cycle Route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Conclusion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</a:p>
          <a:p>
            <a:pPr marL="749808" lvl="1" indent="-457200">
              <a:buFont typeface="+mj-lt"/>
              <a:buAutoNum type="alphaLcPeriod"/>
            </a:pPr>
            <a:endParaRPr lang="de-DE" dirty="0">
              <a:solidFill>
                <a:srgbClr val="72BF44"/>
              </a:solidFill>
              <a:latin typeface="Arial Nova Light" panose="020B03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CC70E3-7830-4D6A-AB5D-49BB77E5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638510" cy="365125"/>
          </a:xfrm>
        </p:spPr>
        <p:txBody>
          <a:bodyPr/>
          <a:lstStyle/>
          <a:p>
            <a:r>
              <a:rPr lang="de-DE" sz="1050" dirty="0">
                <a:latin typeface="Arial Rounded MT Bold" panose="020F0704030504030204" pitchFamily="34" charset="0"/>
              </a:rPr>
              <a:t>08.03.2018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2AF179-D6A4-4B52-823D-8B0924C6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C34C88-AE15-4E4C-AD96-CA884009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400248" cy="365125"/>
          </a:xfrm>
        </p:spPr>
        <p:txBody>
          <a:bodyPr/>
          <a:lstStyle/>
          <a:p>
            <a:fld id="{E529436B-99A1-484B-962D-D712AD8A432F}" type="slidenum">
              <a:rPr lang="de-DE" sz="1200" smtClean="0">
                <a:latin typeface="Arial Rounded MT Bold" panose="020F0704030504030204" pitchFamily="34" charset="0"/>
              </a:rPr>
              <a:t>2</a:t>
            </a:fld>
            <a:endParaRPr lang="de-DE" sz="1200">
              <a:latin typeface="Arial Rounded MT Bold" panose="020F07040305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ED6448-756A-44F2-B5A7-77E3107C6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22FB1D3-F9E4-4DF0-84B8-EE1063CDB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5136A36-E0AC-4582-861C-0310164F5D12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</p:spTree>
    <p:extLst>
      <p:ext uri="{BB962C8B-B14F-4D97-AF65-F5344CB8AC3E}">
        <p14:creationId xmlns:p14="http://schemas.microsoft.com/office/powerpoint/2010/main" val="355971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About 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us</a:t>
            </a:r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: 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Who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we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are</a:t>
            </a:r>
            <a:endParaRPr lang="de-DE" dirty="0">
              <a:solidFill>
                <a:srgbClr val="72BF4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85765F-78EB-4D1D-987D-C5E3A5518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308834"/>
            <a:ext cx="10058400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1800" b="1" dirty="0">
                <a:solidFill>
                  <a:srgbClr val="5CAF3F"/>
                </a:solidFill>
                <a:latin typeface="Arial Nova Light" panose="020B0304020202020204" pitchFamily="34" charset="0"/>
              </a:rPr>
              <a:t>	</a:t>
            </a:r>
            <a:r>
              <a:rPr lang="de-DE" sz="18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n</a:t>
            </a:r>
            <a:r>
              <a:rPr lang="en-US" sz="18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umber 1 company for cycling holidays in Mecklenburg-Western Pomerania and the other 	former GDR states with 25 years of experience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over 150 original cycle tours planned and organized by us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ca. 200 tours provided through partnerships with reliable travel companies in Germany and 	other European countries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family business: small team of tourism professionals, mechanics and guest relation managers 	at the main office in Stralsund/Baltic Coast as well as in our holiday regions</a:t>
            </a:r>
            <a:endParaRPr lang="de-DE" sz="18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74798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66436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3</a:t>
            </a:fld>
            <a:endParaRPr lang="de-DE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502096-4600-4FD0-BC3F-66955797E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E95AF9-DC16-4D74-B7F4-44681C4E2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2E9380C-304F-4E53-A528-5F3DFA7CDF2F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795384BF-4977-48A6-B12A-EC4990B6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0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About 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us</a:t>
            </a:r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: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What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we</a:t>
            </a:r>
            <a:r>
              <a:rPr lang="de-DE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do</a:t>
            </a:r>
            <a:endParaRPr lang="de-DE" dirty="0">
              <a:solidFill>
                <a:srgbClr val="72BF4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3C2360-7374-4508-B5DD-3D894C962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444" y="2436425"/>
            <a:ext cx="996607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Reservation of hotel accommodation incl. breakfast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Luggage transport from hotel to hotel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Service hotline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Rental bike service with solid brand bikes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Substantial travel information package with route description and maps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Ferry rides, train rides and entry fees on selected tours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1900" b="1" dirty="0">
              <a:solidFill>
                <a:srgbClr val="5CAF3F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4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0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Tours in 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the</a:t>
            </a:r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baltic</a:t>
            </a:r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region</a:t>
            </a:r>
            <a:endParaRPr lang="de-DE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5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00EBDB4-7B09-4F75-9A37-291700F6F6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/>
          <a:stretch/>
        </p:blipFill>
        <p:spPr>
          <a:xfrm>
            <a:off x="1149907" y="1811930"/>
            <a:ext cx="8063865" cy="43203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7226A4C-81EC-4AD7-AC6B-81BCA962313A}"/>
              </a:ext>
            </a:extLst>
          </p:cNvPr>
          <p:cNvSpPr/>
          <p:nvPr/>
        </p:nvSpPr>
        <p:spPr>
          <a:xfrm rot="744770">
            <a:off x="2616828" y="4973566"/>
            <a:ext cx="4441465" cy="851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8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German Baltic 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Sea</a:t>
            </a:r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Cycle Route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3C2360-7374-4508-B5DD-3D894C962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608" y="1836731"/>
            <a:ext cx="9966072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00B050"/>
                </a:solidFill>
                <a:latin typeface="Arial Nova Light" panose="020B0304020202020204" pitchFamily="34" charset="0"/>
              </a:rPr>
              <a:t> </a:t>
            </a: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	ca. 30 tours between Flensburg and </a:t>
            </a:r>
            <a:r>
              <a:rPr lang="en-US" sz="19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Heringsdorf</a:t>
            </a: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(</a:t>
            </a:r>
            <a:r>
              <a:rPr lang="en-US" sz="19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Usedom</a:t>
            </a: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/</a:t>
            </a:r>
            <a:r>
              <a:rPr lang="en-US" sz="19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Uznam</a:t>
            </a: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)</a:t>
            </a:r>
            <a:endParaRPr lang="de-DE" sz="17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</a:t>
            </a:r>
            <a:r>
              <a:rPr lang="de-DE" sz="17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most</a:t>
            </a: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7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popular</a:t>
            </a: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: Lübeck – Stralsund, Rügen, Flensburg – Lübeck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B050"/>
                </a:solidFill>
                <a:latin typeface="Arial Nova Light" panose="020B0304020202020204" pitchFamily="34" charset="0"/>
              </a:rPr>
              <a:t>	</a:t>
            </a:r>
            <a:endParaRPr lang="de-DE" sz="1700" b="1" dirty="0">
              <a:solidFill>
                <a:srgbClr val="00B05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6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B354F0-5EF2-48CA-B0EF-106FFFF9A4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2" b="8987"/>
          <a:stretch/>
        </p:blipFill>
        <p:spPr>
          <a:xfrm>
            <a:off x="1189608" y="2710309"/>
            <a:ext cx="8759952" cy="35852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3B4DE02-C308-4910-BB43-B16EE6EC5E50}"/>
              </a:ext>
            </a:extLst>
          </p:cNvPr>
          <p:cNvSpPr/>
          <p:nvPr/>
        </p:nvSpPr>
        <p:spPr>
          <a:xfrm rot="19040850">
            <a:off x="8149426" y="4734193"/>
            <a:ext cx="947292" cy="1680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1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Cross-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border</a:t>
            </a:r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Germany-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Poland</a:t>
            </a:r>
            <a:endParaRPr lang="de-DE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7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E854431-38BD-4363-B6EB-4E124E261FFD}"/>
              </a:ext>
            </a:extLst>
          </p:cNvPr>
          <p:cNvSpPr/>
          <p:nvPr/>
        </p:nvSpPr>
        <p:spPr>
          <a:xfrm>
            <a:off x="1097280" y="1758145"/>
            <a:ext cx="100584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00"/>
            <a:r>
              <a:rPr lang="en-US" sz="34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Stralsund to Stettin/Szczecin</a:t>
            </a:r>
            <a:endParaRPr lang="en-US" sz="25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R="5200"/>
            <a:r>
              <a:rPr lang="en-US" dirty="0">
                <a:solidFill>
                  <a:srgbClr val="72BF44"/>
                </a:solidFill>
                <a:latin typeface="Arial Nova Light" panose="020B0304020202020204" pitchFamily="34" charset="0"/>
              </a:rPr>
              <a:t>8 Days / 7 Nights</a:t>
            </a:r>
          </a:p>
          <a:p>
            <a:endParaRPr lang="en-US" sz="1500" dirty="0">
              <a:latin typeface="Arial Nova Light" panose="020B0304020202020204" pitchFamily="34" charset="0"/>
            </a:endParaRPr>
          </a:p>
          <a:p>
            <a:pPr marR="16630"/>
            <a:r>
              <a:rPr lang="en-US" sz="12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Service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Accommodation for 7 nights 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Breakfast included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Luggage transfer service to each hotel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7-Day-Service-Hotline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On-site tour presentation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1x tour information package per room 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GPS-track on request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de-DE" altLang="de-DE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Transfer </a:t>
            </a:r>
            <a:r>
              <a:rPr lang="de-DE" altLang="de-DE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from</a:t>
            </a:r>
            <a:r>
              <a:rPr lang="de-DE" altLang="de-DE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 Hintersee </a:t>
            </a:r>
            <a:r>
              <a:rPr lang="de-DE" altLang="de-DE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to</a:t>
            </a:r>
            <a:r>
              <a:rPr lang="de-DE" altLang="de-DE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 </a:t>
            </a:r>
            <a:r>
              <a:rPr lang="de-DE" altLang="de-DE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Sczcecin</a:t>
            </a:r>
            <a:endParaRPr lang="de-DE" altLang="de-DE" sz="1200" dirty="0">
              <a:solidFill>
                <a:srgbClr val="004B76"/>
              </a:solidFill>
              <a:latin typeface="Arial Nova Light" panose="020B0304020202020204" pitchFamily="34" charset="0"/>
            </a:endParaRP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de-DE" altLang="de-DE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Entry </a:t>
            </a:r>
            <a:r>
              <a:rPr lang="de-DE" altLang="de-DE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to</a:t>
            </a:r>
            <a:r>
              <a:rPr lang="de-DE" altLang="de-DE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 Pommersches Landesmuseum in Greifswald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de-DE" altLang="de-DE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Entry </a:t>
            </a:r>
            <a:r>
              <a:rPr lang="de-DE" altLang="de-DE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to</a:t>
            </a:r>
            <a:r>
              <a:rPr lang="de-DE" altLang="de-DE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 Otto-Lilienthal-Museum in Anklam </a:t>
            </a:r>
          </a:p>
          <a:p>
            <a:pPr marR="16630"/>
            <a:endParaRPr lang="en-US" sz="1200" dirty="0">
              <a:solidFill>
                <a:srgbClr val="004B76"/>
              </a:solidFill>
              <a:latin typeface="Arial Nova Light" panose="020B0304020202020204" pitchFamily="34" charset="0"/>
            </a:endParaRPr>
          </a:p>
          <a:p>
            <a:pPr algn="just"/>
            <a:r>
              <a:rPr lang="en-US" sz="12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Extras</a:t>
            </a:r>
            <a:endParaRPr lang="en-US" sz="1200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R="5200"/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Rental bicycle with cycling bag:			€ 80,– </a:t>
            </a:r>
            <a:b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</a:b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Electric bicycle:				€ 190,–</a:t>
            </a:r>
          </a:p>
          <a:p>
            <a:pPr algn="just"/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Return Transfer Service to </a:t>
            </a:r>
            <a:r>
              <a:rPr lang="en-US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Luebeck</a:t>
            </a: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 </a:t>
            </a:r>
            <a:r>
              <a:rPr lang="it-IT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(</a:t>
            </a:r>
            <a:r>
              <a:rPr lang="it-IT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incl</a:t>
            </a:r>
            <a:r>
              <a:rPr lang="it-IT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. bike) per </a:t>
            </a:r>
            <a:r>
              <a:rPr lang="it-IT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person</a:t>
            </a:r>
            <a:r>
              <a:rPr lang="it-IT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:	€ 60,–</a:t>
            </a:r>
          </a:p>
          <a:p>
            <a:pPr algn="just"/>
            <a:endParaRPr lang="it-IT" sz="1200" b="1" dirty="0">
              <a:solidFill>
                <a:srgbClr val="004B76"/>
              </a:solidFill>
              <a:latin typeface="Arial Nova Light" panose="020B0304020202020204" pitchFamily="34" charset="0"/>
            </a:endParaRPr>
          </a:p>
          <a:p>
            <a:pPr algn="just"/>
            <a:r>
              <a:rPr lang="en-US" sz="14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Dates: </a:t>
            </a:r>
            <a:r>
              <a:rPr lang="en-US" sz="1400" dirty="0">
                <a:solidFill>
                  <a:srgbClr val="004B76"/>
                </a:solidFill>
                <a:latin typeface="Arial Nova Light" panose="020B0304020202020204" pitchFamily="34" charset="0"/>
              </a:rPr>
              <a:t>21.04. - 30.09.2018 </a:t>
            </a:r>
            <a:r>
              <a:rPr lang="en-US" sz="14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Start: </a:t>
            </a:r>
            <a:r>
              <a:rPr lang="en-US" sz="1400" dirty="0">
                <a:solidFill>
                  <a:srgbClr val="004B76"/>
                </a:solidFill>
                <a:latin typeface="Arial Nova Light" panose="020B0304020202020204" pitchFamily="34" charset="0"/>
              </a:rPr>
              <a:t>daily</a:t>
            </a:r>
          </a:p>
          <a:p>
            <a:pPr algn="just"/>
            <a:r>
              <a:rPr lang="en-US" sz="1200" b="1" dirty="0">
                <a:solidFill>
                  <a:srgbClr val="004B76"/>
                </a:solidFill>
                <a:latin typeface="Arial Nova Light" panose="020B0304020202020204" pitchFamily="34" charset="0"/>
              </a:rPr>
              <a:t>Close out dates: </a:t>
            </a: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05.08.-08.08. </a:t>
            </a:r>
            <a:endParaRPr lang="en-US" sz="1400" dirty="0">
              <a:latin typeface="Arial Nova Light" panose="020B03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8F84A8A-BAF9-4ACB-B079-D598AD38C1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153" r="46562"/>
          <a:stretch/>
        </p:blipFill>
        <p:spPr>
          <a:xfrm>
            <a:off x="7383658" y="5342258"/>
            <a:ext cx="3081419" cy="56615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39A4F76-1AA2-476C-866A-9A92E0D4E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r="6659" b="15095"/>
          <a:stretch/>
        </p:blipFill>
        <p:spPr>
          <a:xfrm>
            <a:off x="7268683" y="2010256"/>
            <a:ext cx="3311370" cy="30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Cross-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border</a:t>
            </a:r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Germany-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Denmark</a:t>
            </a:r>
            <a:endParaRPr lang="de-DE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8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503A2728-CF55-4A88-918C-7BC2F1359769}"/>
              </a:ext>
            </a:extLst>
          </p:cNvPr>
          <p:cNvSpPr txBox="1">
            <a:spLocks/>
          </p:cNvSpPr>
          <p:nvPr/>
        </p:nvSpPr>
        <p:spPr>
          <a:xfrm>
            <a:off x="6533071" y="2351835"/>
            <a:ext cx="487916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ca. 15 tours </a:t>
            </a:r>
            <a:r>
              <a:rPr lang="de-DE" sz="19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in </a:t>
            </a:r>
            <a:r>
              <a:rPr lang="de-DE" sz="19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Denmark</a:t>
            </a:r>
            <a:endParaRPr lang="de-DE" sz="17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	9 </a:t>
            </a:r>
            <a:r>
              <a:rPr lang="de-DE" sz="17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of</a:t>
            </a: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7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them</a:t>
            </a: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7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cross-border</a:t>
            </a:r>
            <a: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:</a:t>
            </a:r>
            <a:br>
              <a:rPr lang="de-DE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</a:br>
            <a:endParaRPr lang="de-DE" sz="17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Berlin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to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Copenhagen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and reverse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as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well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as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parts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of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it</a:t>
            </a:r>
            <a:endParaRPr lang="de-DE" sz="15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Danish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Baltic Coast Explorer (Rostock-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Copenhagen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Rügen and Bornholm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New in 2018: </a:t>
            </a:r>
            <a:b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</a:b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North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Sea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Cycle Route Husum-Esbjerg,</a:t>
            </a:r>
            <a:b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</a:b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North- and Baltic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Sea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combining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round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trip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&amp;</a:t>
            </a:r>
            <a:b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</a:b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Southeast-Jutland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</a:t>
            </a:r>
            <a:r>
              <a:rPr lang="de-DE" sz="1500" b="1" dirty="0" err="1">
                <a:solidFill>
                  <a:srgbClr val="72BF44"/>
                </a:solidFill>
                <a:latin typeface="Arial Nova Light" panose="020B0304020202020204" pitchFamily="34" charset="0"/>
              </a:rPr>
              <a:t>from</a:t>
            </a:r>
            <a:r>
              <a:rPr lang="de-DE" sz="15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 Flensburg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7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	</a:t>
            </a:r>
            <a:endParaRPr lang="de-DE" sz="17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B9874E-10FA-4530-8674-93A13DF1D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3779" r="3505"/>
          <a:stretch/>
        </p:blipFill>
        <p:spPr>
          <a:xfrm>
            <a:off x="910092" y="2023963"/>
            <a:ext cx="5552184" cy="32261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7ECC0DEE-3FAB-41AF-9737-681BCEE6CE16}"/>
              </a:ext>
            </a:extLst>
          </p:cNvPr>
          <p:cNvSpPr/>
          <p:nvPr/>
        </p:nvSpPr>
        <p:spPr>
          <a:xfrm rot="6065582">
            <a:off x="2743816" y="3867250"/>
            <a:ext cx="2517896" cy="475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0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77F8-CEDA-406B-86AC-0D19D702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Cross-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border</a:t>
            </a:r>
            <a:r>
              <a:rPr lang="de-D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Germany-</a:t>
            </a:r>
            <a:r>
              <a:rPr lang="de-DE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Denmark</a:t>
            </a:r>
            <a:endParaRPr lang="de-DE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C7E93-67C9-476A-B59E-AF4B4294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561145" cy="365125"/>
          </a:xfrm>
        </p:spPr>
        <p:txBody>
          <a:bodyPr/>
          <a:lstStyle/>
          <a:p>
            <a:r>
              <a:rPr lang="de-DE" sz="1050">
                <a:latin typeface="Arial Rounded MT Bold" panose="020F0704030504030204" pitchFamily="34" charset="0"/>
              </a:rPr>
              <a:t>08.03.2018</a:t>
            </a:r>
            <a:endParaRPr lang="de-DE" sz="1050" dirty="0">
              <a:latin typeface="Arial Rounded MT Bold" panose="020F07040305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5B64EE-6EF7-4EE8-8725-2AEFD15A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59190" cy="365125"/>
          </a:xfrm>
        </p:spPr>
        <p:txBody>
          <a:bodyPr/>
          <a:lstStyle/>
          <a:p>
            <a:fld id="{E529436B-99A1-484B-962D-D712AD8A432F}" type="slidenum">
              <a:rPr lang="de-DE" smtClean="0">
                <a:latin typeface="Arial Rounded MT Bold" panose="020F0704030504030204" pitchFamily="34" charset="0"/>
              </a:rPr>
              <a:t>9</a:t>
            </a:fld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9A2885-A622-4963-BA00-656C5878E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46" y="168160"/>
            <a:ext cx="2654423" cy="9205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ECA732-CFCC-4917-B051-0FCB97F0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9922" cy="798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BBC9E3-B065-4566-A0F9-FC10C957D79D}"/>
              </a:ext>
            </a:extLst>
          </p:cNvPr>
          <p:cNvSpPr txBox="1"/>
          <p:nvPr/>
        </p:nvSpPr>
        <p:spPr>
          <a:xfrm>
            <a:off x="1573047" y="212033"/>
            <a:ext cx="158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ITB</a:t>
            </a:r>
            <a:r>
              <a:rPr lang="de-DE" sz="700" dirty="0"/>
              <a:t> </a:t>
            </a:r>
            <a:r>
              <a:rPr lang="de-DE" sz="1200" spc="-5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Workshop 2018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EFE33026-616C-4052-96AF-7B139AD9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47097" cy="365125"/>
          </a:xfrm>
        </p:spPr>
        <p:txBody>
          <a:bodyPr/>
          <a:lstStyle/>
          <a:p>
            <a:r>
              <a:rPr lang="de-DE" sz="1050" cap="none" dirty="0">
                <a:latin typeface="Arial Rounded MT Bold" panose="020F0704030504030204" pitchFamily="34" charset="0"/>
              </a:rPr>
              <a:t>Biking South Baltic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with</a:t>
            </a:r>
            <a:r>
              <a:rPr lang="de-DE" sz="1050" cap="none" dirty="0">
                <a:latin typeface="Arial Rounded MT Bold" panose="020F0704030504030204" pitchFamily="34" charset="0"/>
              </a:rPr>
              <a:t> "Die Mecklenburger Radtour" - 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by</a:t>
            </a:r>
            <a:r>
              <a:rPr lang="de-DE" sz="1050" cap="none" dirty="0">
                <a:latin typeface="Arial Rounded MT Bold" panose="020F0704030504030204" pitchFamily="34" charset="0"/>
              </a:rPr>
              <a:t> Jaana </a:t>
            </a:r>
            <a:r>
              <a:rPr lang="de-DE" sz="1050" cap="none" dirty="0" err="1">
                <a:latin typeface="Arial Rounded MT Bold" panose="020F0704030504030204" pitchFamily="34" charset="0"/>
              </a:rPr>
              <a:t>Trebesius</a:t>
            </a:r>
            <a:endParaRPr lang="de-DE" sz="1050" cap="none" dirty="0">
              <a:latin typeface="Arial Rounded MT Bold" panose="020F07040305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E854431-38BD-4363-B6EB-4E124E261FFD}"/>
              </a:ext>
            </a:extLst>
          </p:cNvPr>
          <p:cNvSpPr/>
          <p:nvPr/>
        </p:nvSpPr>
        <p:spPr>
          <a:xfrm>
            <a:off x="1097280" y="1758145"/>
            <a:ext cx="100584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00"/>
            <a:r>
              <a:rPr lang="en-US" sz="34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Berlin to Copenhagen</a:t>
            </a:r>
            <a:endParaRPr lang="en-US" sz="2500" b="1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R="5200"/>
            <a:r>
              <a:rPr lang="en-US" dirty="0">
                <a:solidFill>
                  <a:srgbClr val="72BF44"/>
                </a:solidFill>
                <a:latin typeface="Arial Nova Light" panose="020B0304020202020204" pitchFamily="34" charset="0"/>
              </a:rPr>
              <a:t>11 Days / 10 Nights</a:t>
            </a:r>
          </a:p>
          <a:p>
            <a:endParaRPr lang="en-US" sz="1500" dirty="0">
              <a:latin typeface="Arial Nova Light" panose="020B0304020202020204" pitchFamily="34" charset="0"/>
            </a:endParaRPr>
          </a:p>
          <a:p>
            <a:pPr marR="16630"/>
            <a:r>
              <a:rPr lang="en-US" sz="12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Service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Accommodation for 10 nights (according to booking category)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Breakfast included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Ferry from Rostock to </a:t>
            </a:r>
            <a:r>
              <a:rPr lang="en-US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Gedser</a:t>
            </a: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 (Germany to Denmark)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Admission to the </a:t>
            </a:r>
            <a:r>
              <a:rPr lang="en-US" sz="1200" dirty="0" err="1">
                <a:solidFill>
                  <a:srgbClr val="004B76"/>
                </a:solidFill>
                <a:latin typeface="Arial Nova Light" panose="020B0304020202020204" pitchFamily="34" charset="0"/>
              </a:rPr>
              <a:t>Müritzeum</a:t>
            </a: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 museum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Luggage transfer service to each hotel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On-site tour presentation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7-Day Service Hotline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1x Tour information package per booked room</a:t>
            </a:r>
          </a:p>
          <a:p>
            <a:pPr marL="171450" marR="1663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GPS-Track on request</a:t>
            </a:r>
          </a:p>
          <a:p>
            <a:pPr marR="16630"/>
            <a:endParaRPr lang="en-US" sz="1200" dirty="0">
              <a:solidFill>
                <a:srgbClr val="004B76"/>
              </a:solidFill>
              <a:latin typeface="Arial Nova Light" panose="020B0304020202020204" pitchFamily="34" charset="0"/>
            </a:endParaRPr>
          </a:p>
          <a:p>
            <a:pPr algn="just"/>
            <a:r>
              <a:rPr lang="en-US" sz="1200" b="1" dirty="0">
                <a:solidFill>
                  <a:srgbClr val="72BF44"/>
                </a:solidFill>
                <a:latin typeface="Arial Nova Light" panose="020B0304020202020204" pitchFamily="34" charset="0"/>
              </a:rPr>
              <a:t>Extras</a:t>
            </a:r>
            <a:endParaRPr lang="en-US" sz="1200" dirty="0">
              <a:solidFill>
                <a:srgbClr val="72BF44"/>
              </a:solidFill>
              <a:latin typeface="Arial Nova Light" panose="020B0304020202020204" pitchFamily="34" charset="0"/>
            </a:endParaRPr>
          </a:p>
          <a:p>
            <a:pPr marR="5200"/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Rental bicycle with cycling bag:	€ 110,– </a:t>
            </a:r>
            <a:b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</a:br>
            <a:r>
              <a:rPr lang="en-US" sz="1200" dirty="0">
                <a:solidFill>
                  <a:srgbClr val="004B76"/>
                </a:solidFill>
                <a:latin typeface="Arial Nova Light" panose="020B0304020202020204" pitchFamily="34" charset="0"/>
              </a:rPr>
              <a:t>Electric bicycle:		€ 280,–</a:t>
            </a:r>
          </a:p>
          <a:p>
            <a:endParaRPr lang="en-US" sz="1200" b="1" dirty="0">
              <a:solidFill>
                <a:srgbClr val="72BF44"/>
              </a:solidFill>
              <a:latin typeface="Albany"/>
            </a:endParaRPr>
          </a:p>
          <a:p>
            <a:r>
              <a:rPr lang="en-US" sz="1200" b="1" dirty="0">
                <a:solidFill>
                  <a:srgbClr val="72BF44"/>
                </a:solidFill>
                <a:latin typeface="Albany"/>
              </a:rPr>
              <a:t>Dates: </a:t>
            </a:r>
            <a:r>
              <a:rPr lang="en-US" sz="1200" dirty="0">
                <a:solidFill>
                  <a:srgbClr val="004B76"/>
                </a:solidFill>
                <a:latin typeface="Albany"/>
              </a:rPr>
              <a:t>04.06. - 27.08.2018 </a:t>
            </a:r>
            <a:r>
              <a:rPr lang="en-US" sz="1200" b="1" dirty="0">
                <a:solidFill>
                  <a:srgbClr val="72BF44"/>
                </a:solidFill>
                <a:latin typeface="Albany"/>
              </a:rPr>
              <a:t>Start: </a:t>
            </a:r>
            <a:r>
              <a:rPr lang="en-US" sz="1200" dirty="0">
                <a:solidFill>
                  <a:srgbClr val="004B76"/>
                </a:solidFill>
                <a:latin typeface="Albany"/>
              </a:rPr>
              <a:t>every Monday</a:t>
            </a:r>
            <a:endParaRPr lang="en-US" sz="400" dirty="0">
              <a:latin typeface="Albany"/>
            </a:endParaRPr>
          </a:p>
          <a:p>
            <a:r>
              <a:rPr lang="en-US" sz="1200" dirty="0">
                <a:solidFill>
                  <a:srgbClr val="004B76"/>
                </a:solidFill>
                <a:latin typeface="Albany"/>
              </a:rPr>
              <a:t>From 12.07. - 16.08.2018 </a:t>
            </a:r>
            <a:r>
              <a:rPr lang="en-US" sz="1200" b="1" dirty="0">
                <a:solidFill>
                  <a:srgbClr val="72BF44"/>
                </a:solidFill>
                <a:latin typeface="Albany"/>
              </a:rPr>
              <a:t>Start: </a:t>
            </a:r>
            <a:r>
              <a:rPr lang="en-US" sz="1200" dirty="0">
                <a:solidFill>
                  <a:srgbClr val="004B76"/>
                </a:solidFill>
                <a:latin typeface="Albany"/>
              </a:rPr>
              <a:t>every Monday &amp; Thursday</a:t>
            </a:r>
            <a:br>
              <a:rPr lang="en-US" sz="1200" dirty="0">
                <a:solidFill>
                  <a:srgbClr val="004B76"/>
                </a:solidFill>
                <a:latin typeface="Albany"/>
              </a:rPr>
            </a:br>
            <a:r>
              <a:rPr lang="en-US" sz="1200" dirty="0">
                <a:solidFill>
                  <a:srgbClr val="004B76"/>
                </a:solidFill>
                <a:latin typeface="Albany"/>
              </a:rPr>
              <a:t>Close out date</a:t>
            </a:r>
            <a:r>
              <a:rPr lang="en-US" sz="1200" b="1" dirty="0">
                <a:solidFill>
                  <a:srgbClr val="004B76"/>
                </a:solidFill>
                <a:latin typeface="Albany"/>
              </a:rPr>
              <a:t>: </a:t>
            </a:r>
            <a:r>
              <a:rPr lang="en-US" sz="1200" dirty="0">
                <a:solidFill>
                  <a:srgbClr val="004B76"/>
                </a:solidFill>
                <a:latin typeface="Albany"/>
              </a:rPr>
              <a:t>06.08.</a:t>
            </a:r>
            <a:endParaRPr lang="en-US" sz="1400" dirty="0">
              <a:solidFill>
                <a:srgbClr val="004B76"/>
              </a:solidFill>
              <a:latin typeface="Albany"/>
            </a:endParaRPr>
          </a:p>
          <a:p>
            <a:endParaRPr lang="en-US" sz="1200" dirty="0">
              <a:solidFill>
                <a:srgbClr val="004B76"/>
              </a:solidFill>
              <a:latin typeface="Albany"/>
            </a:endParaRPr>
          </a:p>
        </p:txBody>
      </p:sp>
      <p:grpSp>
        <p:nvGrpSpPr>
          <p:cNvPr id="14" name="Group 621">
            <a:extLst>
              <a:ext uri="{FF2B5EF4-FFF2-40B4-BE49-F238E27FC236}">
                <a16:creationId xmlns:a16="http://schemas.microsoft.com/office/drawing/2014/main" id="{6C16B496-8D89-4E5F-A6F1-2801BD914FBF}"/>
              </a:ext>
            </a:extLst>
          </p:cNvPr>
          <p:cNvGrpSpPr>
            <a:grpSpLocks/>
          </p:cNvGrpSpPr>
          <p:nvPr/>
        </p:nvGrpSpPr>
        <p:grpSpPr bwMode="auto">
          <a:xfrm>
            <a:off x="7394053" y="5458184"/>
            <a:ext cx="2878455" cy="610235"/>
            <a:chOff x="6520" y="-1138"/>
            <a:chExt cx="4533" cy="961"/>
          </a:xfrm>
        </p:grpSpPr>
        <p:grpSp>
          <p:nvGrpSpPr>
            <p:cNvPr id="16" name="Group 622">
              <a:extLst>
                <a:ext uri="{FF2B5EF4-FFF2-40B4-BE49-F238E27FC236}">
                  <a16:creationId xmlns:a16="http://schemas.microsoft.com/office/drawing/2014/main" id="{6565E8E2-9544-4DDD-B4C2-7EE8192428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0" y="-1138"/>
              <a:ext cx="4533" cy="961"/>
              <a:chOff x="6520" y="-1138"/>
              <a:chExt cx="4533" cy="961"/>
            </a:xfrm>
          </p:grpSpPr>
          <p:sp>
            <p:nvSpPr>
              <p:cNvPr id="18" name="Freeform 624">
                <a:extLst>
                  <a:ext uri="{FF2B5EF4-FFF2-40B4-BE49-F238E27FC236}">
                    <a16:creationId xmlns:a16="http://schemas.microsoft.com/office/drawing/2014/main" id="{ACC5D0A6-4BD1-4284-A7C3-B9049614D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0" y="-1138"/>
                <a:ext cx="4533" cy="851"/>
              </a:xfrm>
              <a:custGeom>
                <a:avLst/>
                <a:gdLst>
                  <a:gd name="T0" fmla="+- 0 6760 6520"/>
                  <a:gd name="T1" fmla="*/ T0 w 4533"/>
                  <a:gd name="T2" fmla="+- 0 -1138 -1138"/>
                  <a:gd name="T3" fmla="*/ -1138 h 851"/>
                  <a:gd name="T4" fmla="+- 0 6684 6520"/>
                  <a:gd name="T5" fmla="*/ T4 w 4533"/>
                  <a:gd name="T6" fmla="+- 0 -1138 -1138"/>
                  <a:gd name="T7" fmla="*/ -1138 h 851"/>
                  <a:gd name="T8" fmla="+- 0 6604 6520"/>
                  <a:gd name="T9" fmla="*/ T8 w 4533"/>
                  <a:gd name="T10" fmla="+- 0 -1132 -1138"/>
                  <a:gd name="T11" fmla="*/ -1132 h 851"/>
                  <a:gd name="T12" fmla="+- 0 6545 6520"/>
                  <a:gd name="T13" fmla="*/ T12 w 4533"/>
                  <a:gd name="T14" fmla="+- 0 -1103 -1138"/>
                  <a:gd name="T15" fmla="*/ -1103 h 851"/>
                  <a:gd name="T16" fmla="+- 0 6523 6520"/>
                  <a:gd name="T17" fmla="*/ T16 w 4533"/>
                  <a:gd name="T18" fmla="+- 0 -1030 -1138"/>
                  <a:gd name="T19" fmla="*/ -1030 h 851"/>
                  <a:gd name="T20" fmla="+- 0 6520 6520"/>
                  <a:gd name="T21" fmla="*/ T20 w 4533"/>
                  <a:gd name="T22" fmla="+- 0 -938 -1138"/>
                  <a:gd name="T23" fmla="*/ -938 h 851"/>
                  <a:gd name="T24" fmla="+- 0 6520 6520"/>
                  <a:gd name="T25" fmla="*/ T24 w 4533"/>
                  <a:gd name="T26" fmla="+- 0 -488 -1138"/>
                  <a:gd name="T27" fmla="*/ -488 h 851"/>
                  <a:gd name="T28" fmla="+- 0 6520 6520"/>
                  <a:gd name="T29" fmla="*/ T28 w 4533"/>
                  <a:gd name="T30" fmla="+- 0 -453 -1138"/>
                  <a:gd name="T31" fmla="*/ -453 h 851"/>
                  <a:gd name="T32" fmla="+- 0 6526 6520"/>
                  <a:gd name="T33" fmla="*/ T32 w 4533"/>
                  <a:gd name="T34" fmla="+- 0 -372 -1138"/>
                  <a:gd name="T35" fmla="*/ -372 h 851"/>
                  <a:gd name="T36" fmla="+- 0 6555 6520"/>
                  <a:gd name="T37" fmla="*/ T36 w 4533"/>
                  <a:gd name="T38" fmla="+- 0 -313 -1138"/>
                  <a:gd name="T39" fmla="*/ -313 h 851"/>
                  <a:gd name="T40" fmla="+- 0 6628 6520"/>
                  <a:gd name="T41" fmla="*/ T40 w 4533"/>
                  <a:gd name="T42" fmla="+- 0 -291 -1138"/>
                  <a:gd name="T43" fmla="*/ -291 h 851"/>
                  <a:gd name="T44" fmla="+- 0 6721 6520"/>
                  <a:gd name="T45" fmla="*/ T44 w 4533"/>
                  <a:gd name="T46" fmla="+- 0 -288 -1138"/>
                  <a:gd name="T47" fmla="*/ -288 h 851"/>
                  <a:gd name="T48" fmla="+- 0 10888 6520"/>
                  <a:gd name="T49" fmla="*/ T48 w 4533"/>
                  <a:gd name="T50" fmla="+- 0 -288 -1138"/>
                  <a:gd name="T51" fmla="*/ -288 h 851"/>
                  <a:gd name="T52" fmla="+- 0 10968 6520"/>
                  <a:gd name="T53" fmla="*/ T52 w 4533"/>
                  <a:gd name="T54" fmla="+- 0 -294 -1138"/>
                  <a:gd name="T55" fmla="*/ -294 h 851"/>
                  <a:gd name="T56" fmla="+- 0 11028 6520"/>
                  <a:gd name="T57" fmla="*/ T56 w 4533"/>
                  <a:gd name="T58" fmla="+- 0 -324 -1138"/>
                  <a:gd name="T59" fmla="*/ -324 h 851"/>
                  <a:gd name="T60" fmla="+- 0 11049 6520"/>
                  <a:gd name="T61" fmla="*/ T60 w 4533"/>
                  <a:gd name="T62" fmla="+- 0 -396 -1138"/>
                  <a:gd name="T63" fmla="*/ -396 h 851"/>
                  <a:gd name="T64" fmla="+- 0 11053 6520"/>
                  <a:gd name="T65" fmla="*/ T64 w 4533"/>
                  <a:gd name="T66" fmla="+- 0 -488 -1138"/>
                  <a:gd name="T67" fmla="*/ -488 h 851"/>
                  <a:gd name="T68" fmla="+- 0 11053 6520"/>
                  <a:gd name="T69" fmla="*/ T68 w 4533"/>
                  <a:gd name="T70" fmla="+- 0 -938 -1138"/>
                  <a:gd name="T71" fmla="*/ -938 h 851"/>
                  <a:gd name="T72" fmla="+- 0 11052 6520"/>
                  <a:gd name="T73" fmla="*/ T72 w 4533"/>
                  <a:gd name="T74" fmla="+- 0 -974 -1138"/>
                  <a:gd name="T75" fmla="*/ -974 h 851"/>
                  <a:gd name="T76" fmla="+- 0 11046 6520"/>
                  <a:gd name="T77" fmla="*/ T76 w 4533"/>
                  <a:gd name="T78" fmla="+- 0 -1054 -1138"/>
                  <a:gd name="T79" fmla="*/ -1054 h 851"/>
                  <a:gd name="T80" fmla="+- 0 11017 6520"/>
                  <a:gd name="T81" fmla="*/ T80 w 4533"/>
                  <a:gd name="T82" fmla="+- 0 -1114 -1138"/>
                  <a:gd name="T83" fmla="*/ -1114 h 851"/>
                  <a:gd name="T84" fmla="+- 0 10945 6520"/>
                  <a:gd name="T85" fmla="*/ T84 w 4533"/>
                  <a:gd name="T86" fmla="+- 0 -1135 -1138"/>
                  <a:gd name="T87" fmla="*/ -1135 h 851"/>
                  <a:gd name="T88" fmla="+- 0 6760 6520"/>
                  <a:gd name="T89" fmla="*/ T88 w 4533"/>
                  <a:gd name="T90" fmla="+- 0 -1138 -1138"/>
                  <a:gd name="T91" fmla="*/ -1138 h 8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4533" h="851">
                    <a:moveTo>
                      <a:pt x="240" y="0"/>
                    </a:moveTo>
                    <a:lnTo>
                      <a:pt x="164" y="0"/>
                    </a:lnTo>
                    <a:lnTo>
                      <a:pt x="84" y="6"/>
                    </a:lnTo>
                    <a:lnTo>
                      <a:pt x="25" y="35"/>
                    </a:lnTo>
                    <a:lnTo>
                      <a:pt x="3" y="108"/>
                    </a:lnTo>
                    <a:lnTo>
                      <a:pt x="0" y="200"/>
                    </a:lnTo>
                    <a:lnTo>
                      <a:pt x="0" y="650"/>
                    </a:lnTo>
                    <a:lnTo>
                      <a:pt x="0" y="685"/>
                    </a:lnTo>
                    <a:lnTo>
                      <a:pt x="6" y="766"/>
                    </a:lnTo>
                    <a:lnTo>
                      <a:pt x="35" y="825"/>
                    </a:lnTo>
                    <a:lnTo>
                      <a:pt x="108" y="847"/>
                    </a:lnTo>
                    <a:lnTo>
                      <a:pt x="201" y="850"/>
                    </a:lnTo>
                    <a:lnTo>
                      <a:pt x="4368" y="850"/>
                    </a:lnTo>
                    <a:lnTo>
                      <a:pt x="4448" y="844"/>
                    </a:lnTo>
                    <a:lnTo>
                      <a:pt x="4508" y="814"/>
                    </a:lnTo>
                    <a:lnTo>
                      <a:pt x="4529" y="742"/>
                    </a:lnTo>
                    <a:lnTo>
                      <a:pt x="4533" y="650"/>
                    </a:lnTo>
                    <a:lnTo>
                      <a:pt x="4533" y="200"/>
                    </a:lnTo>
                    <a:lnTo>
                      <a:pt x="4532" y="164"/>
                    </a:lnTo>
                    <a:lnTo>
                      <a:pt x="4526" y="84"/>
                    </a:lnTo>
                    <a:lnTo>
                      <a:pt x="4497" y="24"/>
                    </a:lnTo>
                    <a:lnTo>
                      <a:pt x="44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E0E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9" name="Text Box 623">
                <a:extLst>
                  <a:ext uri="{FF2B5EF4-FFF2-40B4-BE49-F238E27FC236}">
                    <a16:creationId xmlns:a16="http://schemas.microsoft.com/office/drawing/2014/main" id="{0164470B-6D57-454C-BE42-E1CB2401E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0" y="-1028"/>
                <a:ext cx="4533" cy="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75920">
                  <a:spcBef>
                    <a:spcPts val="690"/>
                  </a:spcBef>
                  <a:spcAft>
                    <a:spcPts val="0"/>
                  </a:spcAft>
                </a:pPr>
                <a:r>
                  <a:rPr lang="en-US" sz="2500" b="1" dirty="0">
                    <a:solidFill>
                      <a:srgbClr val="004B76"/>
                    </a:solidFill>
                    <a:effectLst/>
                    <a:latin typeface="Albany"/>
                    <a:ea typeface="Albany"/>
                    <a:cs typeface="Albany"/>
                  </a:rPr>
                  <a:t>from € 1.199,–</a:t>
                </a:r>
                <a:endParaRPr lang="de-DE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grpSp>
        <p:nvGrpSpPr>
          <p:cNvPr id="20" name="Group 628">
            <a:extLst>
              <a:ext uri="{FF2B5EF4-FFF2-40B4-BE49-F238E27FC236}">
                <a16:creationId xmlns:a16="http://schemas.microsoft.com/office/drawing/2014/main" id="{591292F3-5DFD-4C92-83F7-191776081743}"/>
              </a:ext>
            </a:extLst>
          </p:cNvPr>
          <p:cNvGrpSpPr>
            <a:grpSpLocks/>
          </p:cNvGrpSpPr>
          <p:nvPr/>
        </p:nvGrpSpPr>
        <p:grpSpPr bwMode="auto">
          <a:xfrm>
            <a:off x="7374047" y="2207865"/>
            <a:ext cx="2879090" cy="2900045"/>
            <a:chOff x="6521" y="235"/>
            <a:chExt cx="4534" cy="4567"/>
          </a:xfrm>
        </p:grpSpPr>
        <p:pic>
          <p:nvPicPr>
            <p:cNvPr id="21" name="Picture 645">
              <a:extLst>
                <a:ext uri="{FF2B5EF4-FFF2-40B4-BE49-F238E27FC236}">
                  <a16:creationId xmlns:a16="http://schemas.microsoft.com/office/drawing/2014/main" id="{4470174C-DC9C-429B-93F9-376D7EA6E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" y="235"/>
              <a:ext cx="4533" cy="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639">
              <a:extLst>
                <a:ext uri="{FF2B5EF4-FFF2-40B4-BE49-F238E27FC236}">
                  <a16:creationId xmlns:a16="http://schemas.microsoft.com/office/drawing/2014/main" id="{A5ACE7C4-D654-4DAB-999A-A7CF93CC3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57" y="237"/>
              <a:ext cx="1149" cy="520"/>
              <a:chOff x="9457" y="237"/>
              <a:chExt cx="1149" cy="520"/>
            </a:xfrm>
          </p:grpSpPr>
          <p:sp>
            <p:nvSpPr>
              <p:cNvPr id="31" name="Freeform 644">
                <a:extLst>
                  <a:ext uri="{FF2B5EF4-FFF2-40B4-BE49-F238E27FC236}">
                    <a16:creationId xmlns:a16="http://schemas.microsoft.com/office/drawing/2014/main" id="{F025BE6D-1B04-4BFA-A894-386E1F12C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" y="237"/>
                <a:ext cx="1149" cy="520"/>
              </a:xfrm>
              <a:custGeom>
                <a:avLst/>
                <a:gdLst>
                  <a:gd name="T0" fmla="+- 0 9494 9457"/>
                  <a:gd name="T1" fmla="*/ T0 w 1149"/>
                  <a:gd name="T2" fmla="+- 0 567 237"/>
                  <a:gd name="T3" fmla="*/ 567 h 520"/>
                  <a:gd name="T4" fmla="+- 0 9470 9457"/>
                  <a:gd name="T5" fmla="*/ T4 w 1149"/>
                  <a:gd name="T6" fmla="+- 0 576 237"/>
                  <a:gd name="T7" fmla="*/ 576 h 520"/>
                  <a:gd name="T8" fmla="+- 0 9457 9457"/>
                  <a:gd name="T9" fmla="*/ T8 w 1149"/>
                  <a:gd name="T10" fmla="+- 0 591 237"/>
                  <a:gd name="T11" fmla="*/ 591 h 520"/>
                  <a:gd name="T12" fmla="+- 0 9459 9457"/>
                  <a:gd name="T13" fmla="*/ T12 w 1149"/>
                  <a:gd name="T14" fmla="+- 0 616 237"/>
                  <a:gd name="T15" fmla="*/ 616 h 520"/>
                  <a:gd name="T16" fmla="+- 0 9523 9457"/>
                  <a:gd name="T17" fmla="*/ T16 w 1149"/>
                  <a:gd name="T18" fmla="+- 0 658 237"/>
                  <a:gd name="T19" fmla="*/ 658 h 520"/>
                  <a:gd name="T20" fmla="+- 0 9577 9457"/>
                  <a:gd name="T21" fmla="*/ T20 w 1149"/>
                  <a:gd name="T22" fmla="+- 0 662 237"/>
                  <a:gd name="T23" fmla="*/ 662 h 520"/>
                  <a:gd name="T24" fmla="+- 0 9595 9457"/>
                  <a:gd name="T25" fmla="*/ T24 w 1149"/>
                  <a:gd name="T26" fmla="+- 0 663 237"/>
                  <a:gd name="T27" fmla="*/ 663 h 520"/>
                  <a:gd name="T28" fmla="+- 0 9657 9457"/>
                  <a:gd name="T29" fmla="*/ T28 w 1149"/>
                  <a:gd name="T30" fmla="+- 0 681 237"/>
                  <a:gd name="T31" fmla="*/ 681 h 520"/>
                  <a:gd name="T32" fmla="+- 0 9730 9457"/>
                  <a:gd name="T33" fmla="*/ T32 w 1149"/>
                  <a:gd name="T34" fmla="+- 0 711 237"/>
                  <a:gd name="T35" fmla="*/ 711 h 520"/>
                  <a:gd name="T36" fmla="+- 0 9763 9457"/>
                  <a:gd name="T37" fmla="*/ T36 w 1149"/>
                  <a:gd name="T38" fmla="+- 0 729 237"/>
                  <a:gd name="T39" fmla="*/ 729 h 520"/>
                  <a:gd name="T40" fmla="+- 0 9780 9457"/>
                  <a:gd name="T41" fmla="*/ T40 w 1149"/>
                  <a:gd name="T42" fmla="+- 0 737 237"/>
                  <a:gd name="T43" fmla="*/ 737 h 520"/>
                  <a:gd name="T44" fmla="+- 0 9825 9457"/>
                  <a:gd name="T45" fmla="*/ T44 w 1149"/>
                  <a:gd name="T46" fmla="+- 0 750 237"/>
                  <a:gd name="T47" fmla="*/ 750 h 520"/>
                  <a:gd name="T48" fmla="+- 0 9845 9457"/>
                  <a:gd name="T49" fmla="*/ T48 w 1149"/>
                  <a:gd name="T50" fmla="+- 0 754 237"/>
                  <a:gd name="T51" fmla="*/ 754 h 520"/>
                  <a:gd name="T52" fmla="+- 0 9862 9457"/>
                  <a:gd name="T53" fmla="*/ T52 w 1149"/>
                  <a:gd name="T54" fmla="+- 0 756 237"/>
                  <a:gd name="T55" fmla="*/ 756 h 520"/>
                  <a:gd name="T56" fmla="+- 0 9879 9457"/>
                  <a:gd name="T57" fmla="*/ T56 w 1149"/>
                  <a:gd name="T58" fmla="+- 0 756 237"/>
                  <a:gd name="T59" fmla="*/ 756 h 520"/>
                  <a:gd name="T60" fmla="+- 0 9895 9457"/>
                  <a:gd name="T61" fmla="*/ T60 w 1149"/>
                  <a:gd name="T62" fmla="+- 0 753 237"/>
                  <a:gd name="T63" fmla="*/ 753 h 520"/>
                  <a:gd name="T64" fmla="+- 0 9911 9457"/>
                  <a:gd name="T65" fmla="*/ T64 w 1149"/>
                  <a:gd name="T66" fmla="+- 0 747 237"/>
                  <a:gd name="T67" fmla="*/ 747 h 520"/>
                  <a:gd name="T68" fmla="+- 0 9928 9457"/>
                  <a:gd name="T69" fmla="*/ T68 w 1149"/>
                  <a:gd name="T70" fmla="+- 0 733 237"/>
                  <a:gd name="T71" fmla="*/ 733 h 520"/>
                  <a:gd name="T72" fmla="+- 0 9939 9457"/>
                  <a:gd name="T73" fmla="*/ T72 w 1149"/>
                  <a:gd name="T74" fmla="+- 0 718 237"/>
                  <a:gd name="T75" fmla="*/ 718 h 520"/>
                  <a:gd name="T76" fmla="+- 0 9952 9457"/>
                  <a:gd name="T77" fmla="*/ T76 w 1149"/>
                  <a:gd name="T78" fmla="+- 0 704 237"/>
                  <a:gd name="T79" fmla="*/ 704 h 520"/>
                  <a:gd name="T80" fmla="+- 0 9974 9457"/>
                  <a:gd name="T81" fmla="*/ T80 w 1149"/>
                  <a:gd name="T82" fmla="+- 0 695 237"/>
                  <a:gd name="T83" fmla="*/ 695 h 520"/>
                  <a:gd name="T84" fmla="+- 0 9992 9457"/>
                  <a:gd name="T85" fmla="*/ T84 w 1149"/>
                  <a:gd name="T86" fmla="+- 0 693 237"/>
                  <a:gd name="T87" fmla="*/ 693 h 520"/>
                  <a:gd name="T88" fmla="+- 0 10014 9457"/>
                  <a:gd name="T89" fmla="*/ T88 w 1149"/>
                  <a:gd name="T90" fmla="+- 0 693 237"/>
                  <a:gd name="T91" fmla="*/ 693 h 520"/>
                  <a:gd name="T92" fmla="+- 0 10027 9457"/>
                  <a:gd name="T93" fmla="*/ T92 w 1149"/>
                  <a:gd name="T94" fmla="+- 0 692 237"/>
                  <a:gd name="T95" fmla="*/ 692 h 520"/>
                  <a:gd name="T96" fmla="+- 0 10049 9457"/>
                  <a:gd name="T97" fmla="*/ T96 w 1149"/>
                  <a:gd name="T98" fmla="+- 0 689 237"/>
                  <a:gd name="T99" fmla="*/ 689 h 520"/>
                  <a:gd name="T100" fmla="+- 0 10069 9457"/>
                  <a:gd name="T101" fmla="*/ T100 w 1149"/>
                  <a:gd name="T102" fmla="+- 0 685 237"/>
                  <a:gd name="T103" fmla="*/ 685 h 520"/>
                  <a:gd name="T104" fmla="+- 0 10105 9457"/>
                  <a:gd name="T105" fmla="*/ T104 w 1149"/>
                  <a:gd name="T106" fmla="+- 0 676 237"/>
                  <a:gd name="T107" fmla="*/ 676 h 520"/>
                  <a:gd name="T108" fmla="+- 0 10124 9457"/>
                  <a:gd name="T109" fmla="*/ T108 w 1149"/>
                  <a:gd name="T110" fmla="+- 0 673 237"/>
                  <a:gd name="T111" fmla="*/ 673 h 520"/>
                  <a:gd name="T112" fmla="+- 0 10144 9457"/>
                  <a:gd name="T113" fmla="*/ T112 w 1149"/>
                  <a:gd name="T114" fmla="+- 0 671 237"/>
                  <a:gd name="T115" fmla="*/ 671 h 520"/>
                  <a:gd name="T116" fmla="+- 0 10231 9457"/>
                  <a:gd name="T117" fmla="*/ T116 w 1149"/>
                  <a:gd name="T118" fmla="+- 0 671 237"/>
                  <a:gd name="T119" fmla="*/ 671 h 520"/>
                  <a:gd name="T120" fmla="+- 0 10250 9457"/>
                  <a:gd name="T121" fmla="*/ T120 w 1149"/>
                  <a:gd name="T122" fmla="+- 0 667 237"/>
                  <a:gd name="T123" fmla="*/ 667 h 520"/>
                  <a:gd name="T124" fmla="+- 0 10267 9457"/>
                  <a:gd name="T125" fmla="*/ T124 w 1149"/>
                  <a:gd name="T126" fmla="+- 0 663 237"/>
                  <a:gd name="T127" fmla="*/ 663 h 520"/>
                  <a:gd name="T128" fmla="+- 0 10283 9457"/>
                  <a:gd name="T129" fmla="*/ T128 w 1149"/>
                  <a:gd name="T130" fmla="+- 0 662 237"/>
                  <a:gd name="T131" fmla="*/ 662 h 520"/>
                  <a:gd name="T132" fmla="+- 0 10515 9457"/>
                  <a:gd name="T133" fmla="*/ T132 w 1149"/>
                  <a:gd name="T134" fmla="+- 0 662 237"/>
                  <a:gd name="T135" fmla="*/ 662 h 520"/>
                  <a:gd name="T136" fmla="+- 0 10523 9457"/>
                  <a:gd name="T137" fmla="*/ T136 w 1149"/>
                  <a:gd name="T138" fmla="+- 0 654 237"/>
                  <a:gd name="T139" fmla="*/ 654 h 520"/>
                  <a:gd name="T140" fmla="+- 0 10573 9457"/>
                  <a:gd name="T141" fmla="*/ T140 w 1149"/>
                  <a:gd name="T142" fmla="+- 0 598 237"/>
                  <a:gd name="T143" fmla="*/ 598 h 520"/>
                  <a:gd name="T144" fmla="+- 0 10574 9457"/>
                  <a:gd name="T145" fmla="*/ T144 w 1149"/>
                  <a:gd name="T146" fmla="+- 0 596 237"/>
                  <a:gd name="T147" fmla="*/ 596 h 520"/>
                  <a:gd name="T148" fmla="+- 0 9555 9457"/>
                  <a:gd name="T149" fmla="*/ T148 w 1149"/>
                  <a:gd name="T150" fmla="+- 0 596 237"/>
                  <a:gd name="T151" fmla="*/ 596 h 520"/>
                  <a:gd name="T152" fmla="+- 0 9534 9457"/>
                  <a:gd name="T153" fmla="*/ T152 w 1149"/>
                  <a:gd name="T154" fmla="+- 0 595 237"/>
                  <a:gd name="T155" fmla="*/ 595 h 520"/>
                  <a:gd name="T156" fmla="+- 0 9519 9457"/>
                  <a:gd name="T157" fmla="*/ T156 w 1149"/>
                  <a:gd name="T158" fmla="+- 0 585 237"/>
                  <a:gd name="T159" fmla="*/ 585 h 520"/>
                  <a:gd name="T160" fmla="+- 0 9506 9457"/>
                  <a:gd name="T161" fmla="*/ T160 w 1149"/>
                  <a:gd name="T162" fmla="+- 0 574 237"/>
                  <a:gd name="T163" fmla="*/ 574 h 520"/>
                  <a:gd name="T164" fmla="+- 0 9494 9457"/>
                  <a:gd name="T165" fmla="*/ T164 w 1149"/>
                  <a:gd name="T166" fmla="+- 0 567 237"/>
                  <a:gd name="T167" fmla="*/ 567 h 5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1149" h="520">
                    <a:moveTo>
                      <a:pt x="37" y="330"/>
                    </a:moveTo>
                    <a:lnTo>
                      <a:pt x="13" y="339"/>
                    </a:lnTo>
                    <a:lnTo>
                      <a:pt x="0" y="354"/>
                    </a:lnTo>
                    <a:lnTo>
                      <a:pt x="2" y="379"/>
                    </a:lnTo>
                    <a:lnTo>
                      <a:pt x="66" y="421"/>
                    </a:lnTo>
                    <a:lnTo>
                      <a:pt x="120" y="425"/>
                    </a:lnTo>
                    <a:lnTo>
                      <a:pt x="138" y="426"/>
                    </a:lnTo>
                    <a:lnTo>
                      <a:pt x="200" y="444"/>
                    </a:lnTo>
                    <a:lnTo>
                      <a:pt x="273" y="474"/>
                    </a:lnTo>
                    <a:lnTo>
                      <a:pt x="306" y="492"/>
                    </a:lnTo>
                    <a:lnTo>
                      <a:pt x="323" y="500"/>
                    </a:lnTo>
                    <a:lnTo>
                      <a:pt x="368" y="513"/>
                    </a:lnTo>
                    <a:lnTo>
                      <a:pt x="388" y="517"/>
                    </a:lnTo>
                    <a:lnTo>
                      <a:pt x="405" y="519"/>
                    </a:lnTo>
                    <a:lnTo>
                      <a:pt x="422" y="519"/>
                    </a:lnTo>
                    <a:lnTo>
                      <a:pt x="438" y="516"/>
                    </a:lnTo>
                    <a:lnTo>
                      <a:pt x="454" y="510"/>
                    </a:lnTo>
                    <a:lnTo>
                      <a:pt x="471" y="496"/>
                    </a:lnTo>
                    <a:lnTo>
                      <a:pt x="482" y="481"/>
                    </a:lnTo>
                    <a:lnTo>
                      <a:pt x="495" y="467"/>
                    </a:lnTo>
                    <a:lnTo>
                      <a:pt x="517" y="458"/>
                    </a:lnTo>
                    <a:lnTo>
                      <a:pt x="535" y="456"/>
                    </a:lnTo>
                    <a:lnTo>
                      <a:pt x="557" y="456"/>
                    </a:lnTo>
                    <a:lnTo>
                      <a:pt x="570" y="455"/>
                    </a:lnTo>
                    <a:lnTo>
                      <a:pt x="592" y="452"/>
                    </a:lnTo>
                    <a:lnTo>
                      <a:pt x="612" y="448"/>
                    </a:lnTo>
                    <a:lnTo>
                      <a:pt x="648" y="439"/>
                    </a:lnTo>
                    <a:lnTo>
                      <a:pt x="667" y="436"/>
                    </a:lnTo>
                    <a:lnTo>
                      <a:pt x="687" y="434"/>
                    </a:lnTo>
                    <a:lnTo>
                      <a:pt x="774" y="434"/>
                    </a:lnTo>
                    <a:lnTo>
                      <a:pt x="793" y="430"/>
                    </a:lnTo>
                    <a:lnTo>
                      <a:pt x="810" y="426"/>
                    </a:lnTo>
                    <a:lnTo>
                      <a:pt x="826" y="425"/>
                    </a:lnTo>
                    <a:lnTo>
                      <a:pt x="1058" y="425"/>
                    </a:lnTo>
                    <a:lnTo>
                      <a:pt x="1066" y="417"/>
                    </a:lnTo>
                    <a:lnTo>
                      <a:pt x="1116" y="361"/>
                    </a:lnTo>
                    <a:lnTo>
                      <a:pt x="1117" y="359"/>
                    </a:lnTo>
                    <a:lnTo>
                      <a:pt x="98" y="359"/>
                    </a:lnTo>
                    <a:lnTo>
                      <a:pt x="77" y="358"/>
                    </a:lnTo>
                    <a:lnTo>
                      <a:pt x="62" y="348"/>
                    </a:lnTo>
                    <a:lnTo>
                      <a:pt x="49" y="337"/>
                    </a:lnTo>
                    <a:lnTo>
                      <a:pt x="37" y="330"/>
                    </a:lnTo>
                    <a:close/>
                  </a:path>
                </a:pathLst>
              </a:custGeom>
              <a:solidFill>
                <a:srgbClr val="A3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2" name="Freeform 643">
                <a:extLst>
                  <a:ext uri="{FF2B5EF4-FFF2-40B4-BE49-F238E27FC236}">
                    <a16:creationId xmlns:a16="http://schemas.microsoft.com/office/drawing/2014/main" id="{D82DE23A-8A16-43C6-9FA3-0FA37BB97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" y="237"/>
                <a:ext cx="1149" cy="520"/>
              </a:xfrm>
              <a:custGeom>
                <a:avLst/>
                <a:gdLst>
                  <a:gd name="T0" fmla="+- 0 10515 9457"/>
                  <a:gd name="T1" fmla="*/ T0 w 1149"/>
                  <a:gd name="T2" fmla="+- 0 662 237"/>
                  <a:gd name="T3" fmla="*/ 662 h 520"/>
                  <a:gd name="T4" fmla="+- 0 10283 9457"/>
                  <a:gd name="T5" fmla="*/ T4 w 1149"/>
                  <a:gd name="T6" fmla="+- 0 662 237"/>
                  <a:gd name="T7" fmla="*/ 662 h 520"/>
                  <a:gd name="T8" fmla="+- 0 10307 9457"/>
                  <a:gd name="T9" fmla="*/ T8 w 1149"/>
                  <a:gd name="T10" fmla="+- 0 671 237"/>
                  <a:gd name="T11" fmla="*/ 671 h 520"/>
                  <a:gd name="T12" fmla="+- 0 10323 9457"/>
                  <a:gd name="T13" fmla="*/ T12 w 1149"/>
                  <a:gd name="T14" fmla="+- 0 680 237"/>
                  <a:gd name="T15" fmla="*/ 680 h 520"/>
                  <a:gd name="T16" fmla="+- 0 10417 9457"/>
                  <a:gd name="T17" fmla="*/ T16 w 1149"/>
                  <a:gd name="T18" fmla="+- 0 706 237"/>
                  <a:gd name="T19" fmla="*/ 706 h 520"/>
                  <a:gd name="T20" fmla="+- 0 10436 9457"/>
                  <a:gd name="T21" fmla="*/ T20 w 1149"/>
                  <a:gd name="T22" fmla="+- 0 709 237"/>
                  <a:gd name="T23" fmla="*/ 709 h 520"/>
                  <a:gd name="T24" fmla="+- 0 10453 9457"/>
                  <a:gd name="T25" fmla="*/ T24 w 1149"/>
                  <a:gd name="T26" fmla="+- 0 708 237"/>
                  <a:gd name="T27" fmla="*/ 708 h 520"/>
                  <a:gd name="T28" fmla="+- 0 10476 9457"/>
                  <a:gd name="T29" fmla="*/ T28 w 1149"/>
                  <a:gd name="T30" fmla="+- 0 697 237"/>
                  <a:gd name="T31" fmla="*/ 697 h 520"/>
                  <a:gd name="T32" fmla="+- 0 10492 9457"/>
                  <a:gd name="T33" fmla="*/ T32 w 1149"/>
                  <a:gd name="T34" fmla="+- 0 685 237"/>
                  <a:gd name="T35" fmla="*/ 685 h 520"/>
                  <a:gd name="T36" fmla="+- 0 10504 9457"/>
                  <a:gd name="T37" fmla="*/ T36 w 1149"/>
                  <a:gd name="T38" fmla="+- 0 673 237"/>
                  <a:gd name="T39" fmla="*/ 673 h 520"/>
                  <a:gd name="T40" fmla="+- 0 10515 9457"/>
                  <a:gd name="T41" fmla="*/ T40 w 1149"/>
                  <a:gd name="T42" fmla="+- 0 662 237"/>
                  <a:gd name="T43" fmla="*/ 662 h 5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149" h="520">
                    <a:moveTo>
                      <a:pt x="1058" y="425"/>
                    </a:moveTo>
                    <a:lnTo>
                      <a:pt x="826" y="425"/>
                    </a:lnTo>
                    <a:lnTo>
                      <a:pt x="850" y="434"/>
                    </a:lnTo>
                    <a:lnTo>
                      <a:pt x="866" y="443"/>
                    </a:lnTo>
                    <a:lnTo>
                      <a:pt x="960" y="469"/>
                    </a:lnTo>
                    <a:lnTo>
                      <a:pt x="979" y="472"/>
                    </a:lnTo>
                    <a:lnTo>
                      <a:pt x="996" y="471"/>
                    </a:lnTo>
                    <a:lnTo>
                      <a:pt x="1019" y="460"/>
                    </a:lnTo>
                    <a:lnTo>
                      <a:pt x="1035" y="448"/>
                    </a:lnTo>
                    <a:lnTo>
                      <a:pt x="1047" y="436"/>
                    </a:lnTo>
                    <a:lnTo>
                      <a:pt x="1058" y="425"/>
                    </a:lnTo>
                    <a:close/>
                  </a:path>
                </a:pathLst>
              </a:custGeom>
              <a:solidFill>
                <a:srgbClr val="A3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3" name="Freeform 642">
                <a:extLst>
                  <a:ext uri="{FF2B5EF4-FFF2-40B4-BE49-F238E27FC236}">
                    <a16:creationId xmlns:a16="http://schemas.microsoft.com/office/drawing/2014/main" id="{EA86084A-FA75-42CD-9848-1438697E0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" y="237"/>
                <a:ext cx="1149" cy="520"/>
              </a:xfrm>
              <a:custGeom>
                <a:avLst/>
                <a:gdLst>
                  <a:gd name="T0" fmla="+- 0 10014 9457"/>
                  <a:gd name="T1" fmla="*/ T0 w 1149"/>
                  <a:gd name="T2" fmla="+- 0 693 237"/>
                  <a:gd name="T3" fmla="*/ 693 h 520"/>
                  <a:gd name="T4" fmla="+- 0 9992 9457"/>
                  <a:gd name="T5" fmla="*/ T4 w 1149"/>
                  <a:gd name="T6" fmla="+- 0 693 237"/>
                  <a:gd name="T7" fmla="*/ 693 h 520"/>
                  <a:gd name="T8" fmla="+- 0 10009 9457"/>
                  <a:gd name="T9" fmla="*/ T8 w 1149"/>
                  <a:gd name="T10" fmla="+- 0 693 237"/>
                  <a:gd name="T11" fmla="*/ 693 h 520"/>
                  <a:gd name="T12" fmla="+- 0 10014 9457"/>
                  <a:gd name="T13" fmla="*/ T12 w 1149"/>
                  <a:gd name="T14" fmla="+- 0 693 237"/>
                  <a:gd name="T15" fmla="*/ 693 h 5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49" h="520">
                    <a:moveTo>
                      <a:pt x="557" y="456"/>
                    </a:moveTo>
                    <a:lnTo>
                      <a:pt x="535" y="456"/>
                    </a:lnTo>
                    <a:lnTo>
                      <a:pt x="552" y="456"/>
                    </a:lnTo>
                    <a:lnTo>
                      <a:pt x="557" y="456"/>
                    </a:lnTo>
                    <a:close/>
                  </a:path>
                </a:pathLst>
              </a:custGeom>
              <a:solidFill>
                <a:srgbClr val="A3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4" name="Freeform 641">
                <a:extLst>
                  <a:ext uri="{FF2B5EF4-FFF2-40B4-BE49-F238E27FC236}">
                    <a16:creationId xmlns:a16="http://schemas.microsoft.com/office/drawing/2014/main" id="{1129491B-B819-4350-8B6F-7D43C91AE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" y="237"/>
                <a:ext cx="1149" cy="520"/>
              </a:xfrm>
              <a:custGeom>
                <a:avLst/>
                <a:gdLst>
                  <a:gd name="T0" fmla="+- 0 10231 9457"/>
                  <a:gd name="T1" fmla="*/ T0 w 1149"/>
                  <a:gd name="T2" fmla="+- 0 671 237"/>
                  <a:gd name="T3" fmla="*/ 671 h 520"/>
                  <a:gd name="T4" fmla="+- 0 10144 9457"/>
                  <a:gd name="T5" fmla="*/ T4 w 1149"/>
                  <a:gd name="T6" fmla="+- 0 671 237"/>
                  <a:gd name="T7" fmla="*/ 671 h 520"/>
                  <a:gd name="T8" fmla="+- 0 10168 9457"/>
                  <a:gd name="T9" fmla="*/ T8 w 1149"/>
                  <a:gd name="T10" fmla="+- 0 671 237"/>
                  <a:gd name="T11" fmla="*/ 671 h 520"/>
                  <a:gd name="T12" fmla="+- 0 10204 9457"/>
                  <a:gd name="T13" fmla="*/ T12 w 1149"/>
                  <a:gd name="T14" fmla="+- 0 673 237"/>
                  <a:gd name="T15" fmla="*/ 673 h 520"/>
                  <a:gd name="T16" fmla="+- 0 10229 9457"/>
                  <a:gd name="T17" fmla="*/ T16 w 1149"/>
                  <a:gd name="T18" fmla="+- 0 671 237"/>
                  <a:gd name="T19" fmla="*/ 671 h 520"/>
                  <a:gd name="T20" fmla="+- 0 10231 9457"/>
                  <a:gd name="T21" fmla="*/ T20 w 1149"/>
                  <a:gd name="T22" fmla="+- 0 671 237"/>
                  <a:gd name="T23" fmla="*/ 671 h 5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149" h="520">
                    <a:moveTo>
                      <a:pt x="774" y="434"/>
                    </a:moveTo>
                    <a:lnTo>
                      <a:pt x="687" y="434"/>
                    </a:lnTo>
                    <a:lnTo>
                      <a:pt x="711" y="434"/>
                    </a:lnTo>
                    <a:lnTo>
                      <a:pt x="747" y="436"/>
                    </a:lnTo>
                    <a:lnTo>
                      <a:pt x="772" y="434"/>
                    </a:lnTo>
                    <a:lnTo>
                      <a:pt x="774" y="434"/>
                    </a:lnTo>
                    <a:close/>
                  </a:path>
                </a:pathLst>
              </a:custGeom>
              <a:solidFill>
                <a:srgbClr val="A3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5" name="Freeform 640">
                <a:extLst>
                  <a:ext uri="{FF2B5EF4-FFF2-40B4-BE49-F238E27FC236}">
                    <a16:creationId xmlns:a16="http://schemas.microsoft.com/office/drawing/2014/main" id="{C4681BED-F8BE-44CE-A8FC-DBF54384C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" y="237"/>
                <a:ext cx="1149" cy="520"/>
              </a:xfrm>
              <a:custGeom>
                <a:avLst/>
                <a:gdLst>
                  <a:gd name="T0" fmla="+- 0 10494 9457"/>
                  <a:gd name="T1" fmla="*/ T0 w 1149"/>
                  <a:gd name="T2" fmla="+- 0 237 237"/>
                  <a:gd name="T3" fmla="*/ 237 h 520"/>
                  <a:gd name="T4" fmla="+- 0 9500 9457"/>
                  <a:gd name="T5" fmla="*/ T4 w 1149"/>
                  <a:gd name="T6" fmla="+- 0 237 237"/>
                  <a:gd name="T7" fmla="*/ 237 h 520"/>
                  <a:gd name="T8" fmla="+- 0 9500 9457"/>
                  <a:gd name="T9" fmla="*/ T8 w 1149"/>
                  <a:gd name="T10" fmla="+- 0 238 237"/>
                  <a:gd name="T11" fmla="*/ 238 h 520"/>
                  <a:gd name="T12" fmla="+- 0 9498 9457"/>
                  <a:gd name="T13" fmla="*/ T12 w 1149"/>
                  <a:gd name="T14" fmla="+- 0 254 237"/>
                  <a:gd name="T15" fmla="*/ 254 h 520"/>
                  <a:gd name="T16" fmla="+- 0 9497 9457"/>
                  <a:gd name="T17" fmla="*/ T16 w 1149"/>
                  <a:gd name="T18" fmla="+- 0 272 237"/>
                  <a:gd name="T19" fmla="*/ 272 h 520"/>
                  <a:gd name="T20" fmla="+- 0 9498 9457"/>
                  <a:gd name="T21" fmla="*/ T20 w 1149"/>
                  <a:gd name="T22" fmla="+- 0 292 237"/>
                  <a:gd name="T23" fmla="*/ 292 h 520"/>
                  <a:gd name="T24" fmla="+- 0 9514 9457"/>
                  <a:gd name="T25" fmla="*/ T24 w 1149"/>
                  <a:gd name="T26" fmla="+- 0 352 237"/>
                  <a:gd name="T27" fmla="*/ 352 h 520"/>
                  <a:gd name="T28" fmla="+- 0 9533 9457"/>
                  <a:gd name="T29" fmla="*/ T28 w 1149"/>
                  <a:gd name="T30" fmla="+- 0 384 237"/>
                  <a:gd name="T31" fmla="*/ 384 h 520"/>
                  <a:gd name="T32" fmla="+- 0 9543 9457"/>
                  <a:gd name="T33" fmla="*/ T32 w 1149"/>
                  <a:gd name="T34" fmla="+- 0 402 237"/>
                  <a:gd name="T35" fmla="*/ 402 h 520"/>
                  <a:gd name="T36" fmla="+- 0 9551 9457"/>
                  <a:gd name="T37" fmla="*/ T36 w 1149"/>
                  <a:gd name="T38" fmla="+- 0 421 237"/>
                  <a:gd name="T39" fmla="*/ 421 h 520"/>
                  <a:gd name="T40" fmla="+- 0 9559 9457"/>
                  <a:gd name="T41" fmla="*/ T40 w 1149"/>
                  <a:gd name="T42" fmla="+- 0 441 237"/>
                  <a:gd name="T43" fmla="*/ 441 h 520"/>
                  <a:gd name="T44" fmla="+- 0 9568 9457"/>
                  <a:gd name="T45" fmla="*/ T44 w 1149"/>
                  <a:gd name="T46" fmla="+- 0 460 237"/>
                  <a:gd name="T47" fmla="*/ 460 h 520"/>
                  <a:gd name="T48" fmla="+- 0 9575 9457"/>
                  <a:gd name="T49" fmla="*/ T48 w 1149"/>
                  <a:gd name="T50" fmla="+- 0 478 237"/>
                  <a:gd name="T51" fmla="*/ 478 h 520"/>
                  <a:gd name="T52" fmla="+- 0 9581 9457"/>
                  <a:gd name="T53" fmla="*/ T52 w 1149"/>
                  <a:gd name="T54" fmla="+- 0 495 237"/>
                  <a:gd name="T55" fmla="*/ 495 h 520"/>
                  <a:gd name="T56" fmla="+- 0 9586 9457"/>
                  <a:gd name="T57" fmla="*/ T56 w 1149"/>
                  <a:gd name="T58" fmla="+- 0 512 237"/>
                  <a:gd name="T59" fmla="*/ 512 h 520"/>
                  <a:gd name="T60" fmla="+- 0 9588 9457"/>
                  <a:gd name="T61" fmla="*/ T60 w 1149"/>
                  <a:gd name="T62" fmla="+- 0 530 237"/>
                  <a:gd name="T63" fmla="*/ 530 h 520"/>
                  <a:gd name="T64" fmla="+- 0 9587 9457"/>
                  <a:gd name="T65" fmla="*/ T64 w 1149"/>
                  <a:gd name="T66" fmla="+- 0 547 237"/>
                  <a:gd name="T67" fmla="*/ 547 h 520"/>
                  <a:gd name="T68" fmla="+- 0 9582 9457"/>
                  <a:gd name="T69" fmla="*/ T68 w 1149"/>
                  <a:gd name="T70" fmla="+- 0 566 237"/>
                  <a:gd name="T71" fmla="*/ 566 h 520"/>
                  <a:gd name="T72" fmla="+- 0 9570 9457"/>
                  <a:gd name="T73" fmla="*/ T72 w 1149"/>
                  <a:gd name="T74" fmla="+- 0 585 237"/>
                  <a:gd name="T75" fmla="*/ 585 h 520"/>
                  <a:gd name="T76" fmla="+- 0 9555 9457"/>
                  <a:gd name="T77" fmla="*/ T76 w 1149"/>
                  <a:gd name="T78" fmla="+- 0 596 237"/>
                  <a:gd name="T79" fmla="*/ 596 h 520"/>
                  <a:gd name="T80" fmla="+- 0 10574 9457"/>
                  <a:gd name="T81" fmla="*/ T80 w 1149"/>
                  <a:gd name="T82" fmla="+- 0 596 237"/>
                  <a:gd name="T83" fmla="*/ 596 h 520"/>
                  <a:gd name="T84" fmla="+- 0 10600 9457"/>
                  <a:gd name="T85" fmla="*/ T84 w 1149"/>
                  <a:gd name="T86" fmla="+- 0 540 237"/>
                  <a:gd name="T87" fmla="*/ 540 h 520"/>
                  <a:gd name="T88" fmla="+- 0 10605 9457"/>
                  <a:gd name="T89" fmla="*/ T88 w 1149"/>
                  <a:gd name="T90" fmla="+- 0 504 237"/>
                  <a:gd name="T91" fmla="*/ 504 h 520"/>
                  <a:gd name="T92" fmla="+- 0 10604 9457"/>
                  <a:gd name="T93" fmla="*/ T92 w 1149"/>
                  <a:gd name="T94" fmla="+- 0 479 237"/>
                  <a:gd name="T95" fmla="*/ 479 h 520"/>
                  <a:gd name="T96" fmla="+- 0 10599 9457"/>
                  <a:gd name="T97" fmla="*/ T96 w 1149"/>
                  <a:gd name="T98" fmla="+- 0 459 237"/>
                  <a:gd name="T99" fmla="*/ 459 h 520"/>
                  <a:gd name="T100" fmla="+- 0 10593 9457"/>
                  <a:gd name="T101" fmla="*/ T100 w 1149"/>
                  <a:gd name="T102" fmla="+- 0 442 237"/>
                  <a:gd name="T103" fmla="*/ 442 h 520"/>
                  <a:gd name="T104" fmla="+- 0 10587 9457"/>
                  <a:gd name="T105" fmla="*/ T104 w 1149"/>
                  <a:gd name="T106" fmla="+- 0 425 237"/>
                  <a:gd name="T107" fmla="*/ 425 h 520"/>
                  <a:gd name="T108" fmla="+- 0 10581 9457"/>
                  <a:gd name="T109" fmla="*/ T108 w 1149"/>
                  <a:gd name="T110" fmla="+- 0 407 237"/>
                  <a:gd name="T111" fmla="*/ 407 h 520"/>
                  <a:gd name="T112" fmla="+- 0 10576 9457"/>
                  <a:gd name="T113" fmla="*/ T112 w 1149"/>
                  <a:gd name="T114" fmla="+- 0 385 237"/>
                  <a:gd name="T115" fmla="*/ 385 h 520"/>
                  <a:gd name="T116" fmla="+- 0 10574 9457"/>
                  <a:gd name="T117" fmla="*/ T116 w 1149"/>
                  <a:gd name="T118" fmla="+- 0 366 237"/>
                  <a:gd name="T119" fmla="*/ 366 h 520"/>
                  <a:gd name="T120" fmla="+- 0 10571 9457"/>
                  <a:gd name="T121" fmla="*/ T120 w 1149"/>
                  <a:gd name="T122" fmla="+- 0 348 237"/>
                  <a:gd name="T123" fmla="*/ 348 h 520"/>
                  <a:gd name="T124" fmla="+- 0 10566 9457"/>
                  <a:gd name="T125" fmla="*/ T124 w 1149"/>
                  <a:gd name="T126" fmla="+- 0 331 237"/>
                  <a:gd name="T127" fmla="*/ 331 h 520"/>
                  <a:gd name="T128" fmla="+- 0 10552 9457"/>
                  <a:gd name="T129" fmla="*/ T128 w 1149"/>
                  <a:gd name="T130" fmla="+- 0 311 237"/>
                  <a:gd name="T131" fmla="*/ 311 h 520"/>
                  <a:gd name="T132" fmla="+- 0 10537 9457"/>
                  <a:gd name="T133" fmla="*/ T132 w 1149"/>
                  <a:gd name="T134" fmla="+- 0 298 237"/>
                  <a:gd name="T135" fmla="*/ 298 h 520"/>
                  <a:gd name="T136" fmla="+- 0 10522 9457"/>
                  <a:gd name="T137" fmla="*/ T136 w 1149"/>
                  <a:gd name="T138" fmla="+- 0 287 237"/>
                  <a:gd name="T139" fmla="*/ 287 h 520"/>
                  <a:gd name="T140" fmla="+- 0 10509 9457"/>
                  <a:gd name="T141" fmla="*/ T140 w 1149"/>
                  <a:gd name="T142" fmla="+- 0 275 237"/>
                  <a:gd name="T143" fmla="*/ 275 h 520"/>
                  <a:gd name="T144" fmla="+- 0 10499 9457"/>
                  <a:gd name="T145" fmla="*/ T144 w 1149"/>
                  <a:gd name="T146" fmla="+- 0 254 237"/>
                  <a:gd name="T147" fmla="*/ 254 h 520"/>
                  <a:gd name="T148" fmla="+- 0 10494 9457"/>
                  <a:gd name="T149" fmla="*/ T148 w 1149"/>
                  <a:gd name="T150" fmla="+- 0 237 237"/>
                  <a:gd name="T151" fmla="*/ 237 h 5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</a:cxnLst>
                <a:rect l="0" t="0" r="r" b="b"/>
                <a:pathLst>
                  <a:path w="1149" h="520">
                    <a:moveTo>
                      <a:pt x="1037" y="0"/>
                    </a:moveTo>
                    <a:lnTo>
                      <a:pt x="43" y="0"/>
                    </a:lnTo>
                    <a:lnTo>
                      <a:pt x="43" y="1"/>
                    </a:lnTo>
                    <a:lnTo>
                      <a:pt x="41" y="17"/>
                    </a:lnTo>
                    <a:lnTo>
                      <a:pt x="40" y="35"/>
                    </a:lnTo>
                    <a:lnTo>
                      <a:pt x="41" y="55"/>
                    </a:lnTo>
                    <a:lnTo>
                      <a:pt x="57" y="115"/>
                    </a:lnTo>
                    <a:lnTo>
                      <a:pt x="76" y="147"/>
                    </a:lnTo>
                    <a:lnTo>
                      <a:pt x="86" y="165"/>
                    </a:lnTo>
                    <a:lnTo>
                      <a:pt x="94" y="184"/>
                    </a:lnTo>
                    <a:lnTo>
                      <a:pt x="102" y="204"/>
                    </a:lnTo>
                    <a:lnTo>
                      <a:pt x="111" y="223"/>
                    </a:lnTo>
                    <a:lnTo>
                      <a:pt x="118" y="241"/>
                    </a:lnTo>
                    <a:lnTo>
                      <a:pt x="124" y="258"/>
                    </a:lnTo>
                    <a:lnTo>
                      <a:pt x="129" y="275"/>
                    </a:lnTo>
                    <a:lnTo>
                      <a:pt x="131" y="293"/>
                    </a:lnTo>
                    <a:lnTo>
                      <a:pt x="130" y="310"/>
                    </a:lnTo>
                    <a:lnTo>
                      <a:pt x="125" y="329"/>
                    </a:lnTo>
                    <a:lnTo>
                      <a:pt x="113" y="348"/>
                    </a:lnTo>
                    <a:lnTo>
                      <a:pt x="98" y="359"/>
                    </a:lnTo>
                    <a:lnTo>
                      <a:pt x="1117" y="359"/>
                    </a:lnTo>
                    <a:lnTo>
                      <a:pt x="1143" y="303"/>
                    </a:lnTo>
                    <a:lnTo>
                      <a:pt x="1148" y="267"/>
                    </a:lnTo>
                    <a:lnTo>
                      <a:pt x="1147" y="242"/>
                    </a:lnTo>
                    <a:lnTo>
                      <a:pt x="1142" y="222"/>
                    </a:lnTo>
                    <a:lnTo>
                      <a:pt x="1136" y="205"/>
                    </a:lnTo>
                    <a:lnTo>
                      <a:pt x="1130" y="188"/>
                    </a:lnTo>
                    <a:lnTo>
                      <a:pt x="1124" y="170"/>
                    </a:lnTo>
                    <a:lnTo>
                      <a:pt x="1119" y="148"/>
                    </a:lnTo>
                    <a:lnTo>
                      <a:pt x="1117" y="129"/>
                    </a:lnTo>
                    <a:lnTo>
                      <a:pt x="1114" y="111"/>
                    </a:lnTo>
                    <a:lnTo>
                      <a:pt x="1109" y="94"/>
                    </a:lnTo>
                    <a:lnTo>
                      <a:pt x="1095" y="74"/>
                    </a:lnTo>
                    <a:lnTo>
                      <a:pt x="1080" y="61"/>
                    </a:lnTo>
                    <a:lnTo>
                      <a:pt x="1065" y="50"/>
                    </a:lnTo>
                    <a:lnTo>
                      <a:pt x="1052" y="38"/>
                    </a:lnTo>
                    <a:lnTo>
                      <a:pt x="1042" y="17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A3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23" name="Group 629">
              <a:extLst>
                <a:ext uri="{FF2B5EF4-FFF2-40B4-BE49-F238E27FC236}">
                  <a16:creationId xmlns:a16="http://schemas.microsoft.com/office/drawing/2014/main" id="{E9E41980-CDBC-4413-85C6-45E26D605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1" y="237"/>
              <a:ext cx="4085" cy="4565"/>
              <a:chOff x="6521" y="237"/>
              <a:chExt cx="4085" cy="4565"/>
            </a:xfrm>
          </p:grpSpPr>
          <p:sp>
            <p:nvSpPr>
              <p:cNvPr id="24" name="Freeform 638">
                <a:extLst>
                  <a:ext uri="{FF2B5EF4-FFF2-40B4-BE49-F238E27FC236}">
                    <a16:creationId xmlns:a16="http://schemas.microsoft.com/office/drawing/2014/main" id="{2A39D8FC-F049-449E-A7BF-4F521DF04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" y="237"/>
                <a:ext cx="1149" cy="520"/>
              </a:xfrm>
              <a:custGeom>
                <a:avLst/>
                <a:gdLst>
                  <a:gd name="T0" fmla="+- 0 9500 9457"/>
                  <a:gd name="T1" fmla="*/ T0 w 1149"/>
                  <a:gd name="T2" fmla="+- 0 238 237"/>
                  <a:gd name="T3" fmla="*/ 238 h 520"/>
                  <a:gd name="T4" fmla="+- 0 9497 9457"/>
                  <a:gd name="T5" fmla="*/ T4 w 1149"/>
                  <a:gd name="T6" fmla="+- 0 272 237"/>
                  <a:gd name="T7" fmla="*/ 272 h 520"/>
                  <a:gd name="T8" fmla="+- 0 9514 9457"/>
                  <a:gd name="T9" fmla="*/ T8 w 1149"/>
                  <a:gd name="T10" fmla="+- 0 352 237"/>
                  <a:gd name="T11" fmla="*/ 352 h 520"/>
                  <a:gd name="T12" fmla="+- 0 9543 9457"/>
                  <a:gd name="T13" fmla="*/ T12 w 1149"/>
                  <a:gd name="T14" fmla="+- 0 402 237"/>
                  <a:gd name="T15" fmla="*/ 402 h 520"/>
                  <a:gd name="T16" fmla="+- 0 9559 9457"/>
                  <a:gd name="T17" fmla="*/ T16 w 1149"/>
                  <a:gd name="T18" fmla="+- 0 441 237"/>
                  <a:gd name="T19" fmla="*/ 441 h 520"/>
                  <a:gd name="T20" fmla="+- 0 9575 9457"/>
                  <a:gd name="T21" fmla="*/ T20 w 1149"/>
                  <a:gd name="T22" fmla="+- 0 478 237"/>
                  <a:gd name="T23" fmla="*/ 478 h 520"/>
                  <a:gd name="T24" fmla="+- 0 9586 9457"/>
                  <a:gd name="T25" fmla="*/ T24 w 1149"/>
                  <a:gd name="T26" fmla="+- 0 512 237"/>
                  <a:gd name="T27" fmla="*/ 512 h 520"/>
                  <a:gd name="T28" fmla="+- 0 9587 9457"/>
                  <a:gd name="T29" fmla="*/ T28 w 1149"/>
                  <a:gd name="T30" fmla="+- 0 547 237"/>
                  <a:gd name="T31" fmla="*/ 547 h 520"/>
                  <a:gd name="T32" fmla="+- 0 9570 9457"/>
                  <a:gd name="T33" fmla="*/ T32 w 1149"/>
                  <a:gd name="T34" fmla="+- 0 585 237"/>
                  <a:gd name="T35" fmla="*/ 585 h 520"/>
                  <a:gd name="T36" fmla="+- 0 9534 9457"/>
                  <a:gd name="T37" fmla="*/ T36 w 1149"/>
                  <a:gd name="T38" fmla="+- 0 595 237"/>
                  <a:gd name="T39" fmla="*/ 595 h 520"/>
                  <a:gd name="T40" fmla="+- 0 9506 9457"/>
                  <a:gd name="T41" fmla="*/ T40 w 1149"/>
                  <a:gd name="T42" fmla="+- 0 574 237"/>
                  <a:gd name="T43" fmla="*/ 574 h 520"/>
                  <a:gd name="T44" fmla="+- 0 9470 9457"/>
                  <a:gd name="T45" fmla="*/ T44 w 1149"/>
                  <a:gd name="T46" fmla="+- 0 576 237"/>
                  <a:gd name="T47" fmla="*/ 576 h 520"/>
                  <a:gd name="T48" fmla="+- 0 9459 9457"/>
                  <a:gd name="T49" fmla="*/ T48 w 1149"/>
                  <a:gd name="T50" fmla="+- 0 616 237"/>
                  <a:gd name="T51" fmla="*/ 616 h 520"/>
                  <a:gd name="T52" fmla="+- 0 9577 9457"/>
                  <a:gd name="T53" fmla="*/ T52 w 1149"/>
                  <a:gd name="T54" fmla="+- 0 662 237"/>
                  <a:gd name="T55" fmla="*/ 662 h 520"/>
                  <a:gd name="T56" fmla="+- 0 9657 9457"/>
                  <a:gd name="T57" fmla="*/ T56 w 1149"/>
                  <a:gd name="T58" fmla="+- 0 681 237"/>
                  <a:gd name="T59" fmla="*/ 681 h 520"/>
                  <a:gd name="T60" fmla="+- 0 9763 9457"/>
                  <a:gd name="T61" fmla="*/ T60 w 1149"/>
                  <a:gd name="T62" fmla="+- 0 729 237"/>
                  <a:gd name="T63" fmla="*/ 729 h 520"/>
                  <a:gd name="T64" fmla="+- 0 9804 9457"/>
                  <a:gd name="T65" fmla="*/ T64 w 1149"/>
                  <a:gd name="T66" fmla="+- 0 744 237"/>
                  <a:gd name="T67" fmla="*/ 744 h 520"/>
                  <a:gd name="T68" fmla="+- 0 9845 9457"/>
                  <a:gd name="T69" fmla="*/ T68 w 1149"/>
                  <a:gd name="T70" fmla="+- 0 754 237"/>
                  <a:gd name="T71" fmla="*/ 754 h 520"/>
                  <a:gd name="T72" fmla="+- 0 9879 9457"/>
                  <a:gd name="T73" fmla="*/ T72 w 1149"/>
                  <a:gd name="T74" fmla="+- 0 756 237"/>
                  <a:gd name="T75" fmla="*/ 756 h 520"/>
                  <a:gd name="T76" fmla="+- 0 9911 9457"/>
                  <a:gd name="T77" fmla="*/ T76 w 1149"/>
                  <a:gd name="T78" fmla="+- 0 747 237"/>
                  <a:gd name="T79" fmla="*/ 747 h 520"/>
                  <a:gd name="T80" fmla="+- 0 9939 9457"/>
                  <a:gd name="T81" fmla="*/ T80 w 1149"/>
                  <a:gd name="T82" fmla="+- 0 718 237"/>
                  <a:gd name="T83" fmla="*/ 718 h 520"/>
                  <a:gd name="T84" fmla="+- 0 9974 9457"/>
                  <a:gd name="T85" fmla="*/ T84 w 1149"/>
                  <a:gd name="T86" fmla="+- 0 695 237"/>
                  <a:gd name="T87" fmla="*/ 695 h 520"/>
                  <a:gd name="T88" fmla="+- 0 10009 9457"/>
                  <a:gd name="T89" fmla="*/ T88 w 1149"/>
                  <a:gd name="T90" fmla="+- 0 693 237"/>
                  <a:gd name="T91" fmla="*/ 693 h 520"/>
                  <a:gd name="T92" fmla="+- 0 10049 9457"/>
                  <a:gd name="T93" fmla="*/ T92 w 1149"/>
                  <a:gd name="T94" fmla="+- 0 689 237"/>
                  <a:gd name="T95" fmla="*/ 689 h 520"/>
                  <a:gd name="T96" fmla="+- 0 10087 9457"/>
                  <a:gd name="T97" fmla="*/ T96 w 1149"/>
                  <a:gd name="T98" fmla="+- 0 680 237"/>
                  <a:gd name="T99" fmla="*/ 680 h 520"/>
                  <a:gd name="T100" fmla="+- 0 10124 9457"/>
                  <a:gd name="T101" fmla="*/ T100 w 1149"/>
                  <a:gd name="T102" fmla="+- 0 673 237"/>
                  <a:gd name="T103" fmla="*/ 673 h 520"/>
                  <a:gd name="T104" fmla="+- 0 10168 9457"/>
                  <a:gd name="T105" fmla="*/ T104 w 1149"/>
                  <a:gd name="T106" fmla="+- 0 671 237"/>
                  <a:gd name="T107" fmla="*/ 671 h 520"/>
                  <a:gd name="T108" fmla="+- 0 10204 9457"/>
                  <a:gd name="T109" fmla="*/ T108 w 1149"/>
                  <a:gd name="T110" fmla="+- 0 673 237"/>
                  <a:gd name="T111" fmla="*/ 673 h 520"/>
                  <a:gd name="T112" fmla="+- 0 10250 9457"/>
                  <a:gd name="T113" fmla="*/ T112 w 1149"/>
                  <a:gd name="T114" fmla="+- 0 667 237"/>
                  <a:gd name="T115" fmla="*/ 667 h 520"/>
                  <a:gd name="T116" fmla="+- 0 10283 9457"/>
                  <a:gd name="T117" fmla="*/ T116 w 1149"/>
                  <a:gd name="T118" fmla="+- 0 662 237"/>
                  <a:gd name="T119" fmla="*/ 662 h 520"/>
                  <a:gd name="T120" fmla="+- 0 10323 9457"/>
                  <a:gd name="T121" fmla="*/ T120 w 1149"/>
                  <a:gd name="T122" fmla="+- 0 680 237"/>
                  <a:gd name="T123" fmla="*/ 680 h 520"/>
                  <a:gd name="T124" fmla="+- 0 10417 9457"/>
                  <a:gd name="T125" fmla="*/ T124 w 1149"/>
                  <a:gd name="T126" fmla="+- 0 706 237"/>
                  <a:gd name="T127" fmla="*/ 706 h 520"/>
                  <a:gd name="T128" fmla="+- 0 10453 9457"/>
                  <a:gd name="T129" fmla="*/ T128 w 1149"/>
                  <a:gd name="T130" fmla="+- 0 708 237"/>
                  <a:gd name="T131" fmla="*/ 708 h 520"/>
                  <a:gd name="T132" fmla="+- 0 10492 9457"/>
                  <a:gd name="T133" fmla="*/ T132 w 1149"/>
                  <a:gd name="T134" fmla="+- 0 685 237"/>
                  <a:gd name="T135" fmla="*/ 685 h 520"/>
                  <a:gd name="T136" fmla="+- 0 10523 9457"/>
                  <a:gd name="T137" fmla="*/ T136 w 1149"/>
                  <a:gd name="T138" fmla="+- 0 654 237"/>
                  <a:gd name="T139" fmla="*/ 654 h 520"/>
                  <a:gd name="T140" fmla="+- 0 10600 9457"/>
                  <a:gd name="T141" fmla="*/ T140 w 1149"/>
                  <a:gd name="T142" fmla="+- 0 540 237"/>
                  <a:gd name="T143" fmla="*/ 540 h 520"/>
                  <a:gd name="T144" fmla="+- 0 10604 9457"/>
                  <a:gd name="T145" fmla="*/ T144 w 1149"/>
                  <a:gd name="T146" fmla="+- 0 479 237"/>
                  <a:gd name="T147" fmla="*/ 479 h 520"/>
                  <a:gd name="T148" fmla="+- 0 10593 9457"/>
                  <a:gd name="T149" fmla="*/ T148 w 1149"/>
                  <a:gd name="T150" fmla="+- 0 442 237"/>
                  <a:gd name="T151" fmla="*/ 442 h 520"/>
                  <a:gd name="T152" fmla="+- 0 10581 9457"/>
                  <a:gd name="T153" fmla="*/ T152 w 1149"/>
                  <a:gd name="T154" fmla="+- 0 407 237"/>
                  <a:gd name="T155" fmla="*/ 407 h 520"/>
                  <a:gd name="T156" fmla="+- 0 10574 9457"/>
                  <a:gd name="T157" fmla="*/ T156 w 1149"/>
                  <a:gd name="T158" fmla="+- 0 366 237"/>
                  <a:gd name="T159" fmla="*/ 366 h 520"/>
                  <a:gd name="T160" fmla="+- 0 10566 9457"/>
                  <a:gd name="T161" fmla="*/ T160 w 1149"/>
                  <a:gd name="T162" fmla="+- 0 331 237"/>
                  <a:gd name="T163" fmla="*/ 331 h 520"/>
                  <a:gd name="T164" fmla="+- 0 10537 9457"/>
                  <a:gd name="T165" fmla="*/ T164 w 1149"/>
                  <a:gd name="T166" fmla="+- 0 298 237"/>
                  <a:gd name="T167" fmla="*/ 298 h 520"/>
                  <a:gd name="T168" fmla="+- 0 10509 9457"/>
                  <a:gd name="T169" fmla="*/ T168 w 1149"/>
                  <a:gd name="T170" fmla="+- 0 275 237"/>
                  <a:gd name="T171" fmla="*/ 275 h 520"/>
                  <a:gd name="T172" fmla="+- 0 10494 9457"/>
                  <a:gd name="T173" fmla="*/ T172 w 1149"/>
                  <a:gd name="T174" fmla="+- 0 237 237"/>
                  <a:gd name="T175" fmla="*/ 237 h 5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1149" h="520">
                    <a:moveTo>
                      <a:pt x="43" y="0"/>
                    </a:moveTo>
                    <a:lnTo>
                      <a:pt x="43" y="1"/>
                    </a:lnTo>
                    <a:lnTo>
                      <a:pt x="41" y="17"/>
                    </a:lnTo>
                    <a:lnTo>
                      <a:pt x="40" y="35"/>
                    </a:lnTo>
                    <a:lnTo>
                      <a:pt x="41" y="55"/>
                    </a:lnTo>
                    <a:lnTo>
                      <a:pt x="57" y="115"/>
                    </a:lnTo>
                    <a:lnTo>
                      <a:pt x="76" y="147"/>
                    </a:lnTo>
                    <a:lnTo>
                      <a:pt x="86" y="165"/>
                    </a:lnTo>
                    <a:lnTo>
                      <a:pt x="94" y="184"/>
                    </a:lnTo>
                    <a:lnTo>
                      <a:pt x="102" y="204"/>
                    </a:lnTo>
                    <a:lnTo>
                      <a:pt x="111" y="223"/>
                    </a:lnTo>
                    <a:lnTo>
                      <a:pt x="118" y="241"/>
                    </a:lnTo>
                    <a:lnTo>
                      <a:pt x="124" y="258"/>
                    </a:lnTo>
                    <a:lnTo>
                      <a:pt x="129" y="275"/>
                    </a:lnTo>
                    <a:lnTo>
                      <a:pt x="131" y="293"/>
                    </a:lnTo>
                    <a:lnTo>
                      <a:pt x="130" y="310"/>
                    </a:lnTo>
                    <a:lnTo>
                      <a:pt x="125" y="329"/>
                    </a:lnTo>
                    <a:lnTo>
                      <a:pt x="113" y="348"/>
                    </a:lnTo>
                    <a:lnTo>
                      <a:pt x="98" y="359"/>
                    </a:lnTo>
                    <a:lnTo>
                      <a:pt x="77" y="358"/>
                    </a:lnTo>
                    <a:lnTo>
                      <a:pt x="62" y="348"/>
                    </a:lnTo>
                    <a:lnTo>
                      <a:pt x="49" y="337"/>
                    </a:lnTo>
                    <a:lnTo>
                      <a:pt x="37" y="330"/>
                    </a:lnTo>
                    <a:lnTo>
                      <a:pt x="13" y="339"/>
                    </a:lnTo>
                    <a:lnTo>
                      <a:pt x="0" y="354"/>
                    </a:lnTo>
                    <a:lnTo>
                      <a:pt x="2" y="379"/>
                    </a:lnTo>
                    <a:lnTo>
                      <a:pt x="66" y="421"/>
                    </a:lnTo>
                    <a:lnTo>
                      <a:pt x="120" y="425"/>
                    </a:lnTo>
                    <a:lnTo>
                      <a:pt x="138" y="426"/>
                    </a:lnTo>
                    <a:lnTo>
                      <a:pt x="200" y="444"/>
                    </a:lnTo>
                    <a:lnTo>
                      <a:pt x="273" y="474"/>
                    </a:lnTo>
                    <a:lnTo>
                      <a:pt x="306" y="492"/>
                    </a:lnTo>
                    <a:lnTo>
                      <a:pt x="323" y="500"/>
                    </a:lnTo>
                    <a:lnTo>
                      <a:pt x="347" y="507"/>
                    </a:lnTo>
                    <a:lnTo>
                      <a:pt x="368" y="513"/>
                    </a:lnTo>
                    <a:lnTo>
                      <a:pt x="388" y="517"/>
                    </a:lnTo>
                    <a:lnTo>
                      <a:pt x="405" y="519"/>
                    </a:lnTo>
                    <a:lnTo>
                      <a:pt x="422" y="519"/>
                    </a:lnTo>
                    <a:lnTo>
                      <a:pt x="438" y="516"/>
                    </a:lnTo>
                    <a:lnTo>
                      <a:pt x="454" y="510"/>
                    </a:lnTo>
                    <a:lnTo>
                      <a:pt x="471" y="496"/>
                    </a:lnTo>
                    <a:lnTo>
                      <a:pt x="482" y="481"/>
                    </a:lnTo>
                    <a:lnTo>
                      <a:pt x="495" y="467"/>
                    </a:lnTo>
                    <a:lnTo>
                      <a:pt x="517" y="458"/>
                    </a:lnTo>
                    <a:lnTo>
                      <a:pt x="535" y="456"/>
                    </a:lnTo>
                    <a:lnTo>
                      <a:pt x="552" y="456"/>
                    </a:lnTo>
                    <a:lnTo>
                      <a:pt x="570" y="455"/>
                    </a:lnTo>
                    <a:lnTo>
                      <a:pt x="592" y="452"/>
                    </a:lnTo>
                    <a:lnTo>
                      <a:pt x="612" y="448"/>
                    </a:lnTo>
                    <a:lnTo>
                      <a:pt x="630" y="443"/>
                    </a:lnTo>
                    <a:lnTo>
                      <a:pt x="648" y="439"/>
                    </a:lnTo>
                    <a:lnTo>
                      <a:pt x="667" y="436"/>
                    </a:lnTo>
                    <a:lnTo>
                      <a:pt x="687" y="434"/>
                    </a:lnTo>
                    <a:lnTo>
                      <a:pt x="711" y="434"/>
                    </a:lnTo>
                    <a:lnTo>
                      <a:pt x="729" y="435"/>
                    </a:lnTo>
                    <a:lnTo>
                      <a:pt x="747" y="436"/>
                    </a:lnTo>
                    <a:lnTo>
                      <a:pt x="772" y="434"/>
                    </a:lnTo>
                    <a:lnTo>
                      <a:pt x="793" y="430"/>
                    </a:lnTo>
                    <a:lnTo>
                      <a:pt x="810" y="426"/>
                    </a:lnTo>
                    <a:lnTo>
                      <a:pt x="826" y="425"/>
                    </a:lnTo>
                    <a:lnTo>
                      <a:pt x="850" y="434"/>
                    </a:lnTo>
                    <a:lnTo>
                      <a:pt x="866" y="443"/>
                    </a:lnTo>
                    <a:lnTo>
                      <a:pt x="880" y="452"/>
                    </a:lnTo>
                    <a:lnTo>
                      <a:pt x="960" y="469"/>
                    </a:lnTo>
                    <a:lnTo>
                      <a:pt x="979" y="472"/>
                    </a:lnTo>
                    <a:lnTo>
                      <a:pt x="996" y="471"/>
                    </a:lnTo>
                    <a:lnTo>
                      <a:pt x="1019" y="460"/>
                    </a:lnTo>
                    <a:lnTo>
                      <a:pt x="1035" y="448"/>
                    </a:lnTo>
                    <a:lnTo>
                      <a:pt x="1047" y="436"/>
                    </a:lnTo>
                    <a:lnTo>
                      <a:pt x="1066" y="417"/>
                    </a:lnTo>
                    <a:lnTo>
                      <a:pt x="1116" y="361"/>
                    </a:lnTo>
                    <a:lnTo>
                      <a:pt x="1143" y="303"/>
                    </a:lnTo>
                    <a:lnTo>
                      <a:pt x="1148" y="267"/>
                    </a:lnTo>
                    <a:lnTo>
                      <a:pt x="1147" y="242"/>
                    </a:lnTo>
                    <a:lnTo>
                      <a:pt x="1142" y="222"/>
                    </a:lnTo>
                    <a:lnTo>
                      <a:pt x="1136" y="205"/>
                    </a:lnTo>
                    <a:lnTo>
                      <a:pt x="1130" y="188"/>
                    </a:lnTo>
                    <a:lnTo>
                      <a:pt x="1124" y="170"/>
                    </a:lnTo>
                    <a:lnTo>
                      <a:pt x="1119" y="148"/>
                    </a:lnTo>
                    <a:lnTo>
                      <a:pt x="1117" y="129"/>
                    </a:lnTo>
                    <a:lnTo>
                      <a:pt x="1114" y="111"/>
                    </a:lnTo>
                    <a:lnTo>
                      <a:pt x="1109" y="94"/>
                    </a:lnTo>
                    <a:lnTo>
                      <a:pt x="1095" y="74"/>
                    </a:lnTo>
                    <a:lnTo>
                      <a:pt x="1080" y="61"/>
                    </a:lnTo>
                    <a:lnTo>
                      <a:pt x="1065" y="50"/>
                    </a:lnTo>
                    <a:lnTo>
                      <a:pt x="1052" y="38"/>
                    </a:lnTo>
                    <a:lnTo>
                      <a:pt x="1042" y="17"/>
                    </a:lnTo>
                    <a:lnTo>
                      <a:pt x="1037" y="0"/>
                    </a:lnTo>
                  </a:path>
                </a:pathLst>
              </a:custGeom>
              <a:noFill/>
              <a:ln w="2108">
                <a:solidFill>
                  <a:srgbClr val="0088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pic>
            <p:nvPicPr>
              <p:cNvPr id="25" name="Picture 637">
                <a:extLst>
                  <a:ext uri="{FF2B5EF4-FFF2-40B4-BE49-F238E27FC236}">
                    <a16:creationId xmlns:a16="http://schemas.microsoft.com/office/drawing/2014/main" id="{052540E2-035B-4C52-B16F-32B81C9C5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1" y="533"/>
                <a:ext cx="3793" cy="4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636">
                <a:extLst>
                  <a:ext uri="{FF2B5EF4-FFF2-40B4-BE49-F238E27FC236}">
                    <a16:creationId xmlns:a16="http://schemas.microsoft.com/office/drawing/2014/main" id="{07B5C2A6-C001-418B-96F5-BE3ED5DDFA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8" y="771"/>
                <a:ext cx="1096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1325"/>
                  </a:lnSpc>
                  <a:spcAft>
                    <a:spcPts val="0"/>
                  </a:spcAft>
                </a:pPr>
                <a:r>
                  <a:rPr lang="en-US" sz="1300" i="1">
                    <a:solidFill>
                      <a:srgbClr val="0DB14B"/>
                    </a:solidFill>
                    <a:effectLst/>
                    <a:latin typeface="Calibri"/>
                    <a:ea typeface="Calibri"/>
                    <a:cs typeface="Times New Roman"/>
                  </a:rPr>
                  <a:t>DENMARK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" name="Text Box 635">
                <a:extLst>
                  <a:ext uri="{FF2B5EF4-FFF2-40B4-BE49-F238E27FC236}">
                    <a16:creationId xmlns:a16="http://schemas.microsoft.com/office/drawing/2014/main" id="{86CDA01D-4F7D-43C4-AA4E-50BB7FB399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22" y="509"/>
                <a:ext cx="1464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indent="125730">
                  <a:lnSpc>
                    <a:spcPts val="1240"/>
                  </a:lnSpc>
                  <a:spcAft>
                    <a:spcPts val="0"/>
                  </a:spcAft>
                </a:pPr>
                <a:r>
                  <a:rPr lang="en-US" sz="1150">
                    <a:effectLst/>
                    <a:latin typeface="Calibri"/>
                    <a:ea typeface="Calibri"/>
                    <a:cs typeface="Times New Roman"/>
                  </a:rPr>
                  <a:t>Kopenhagen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ts val="1340"/>
                  </a:lnSpc>
                  <a:spcBef>
                    <a:spcPts val="290"/>
                  </a:spcBef>
                  <a:spcAft>
                    <a:spcPts val="0"/>
                  </a:spcAft>
                </a:pPr>
                <a:r>
                  <a:rPr lang="en-US" sz="1150">
                    <a:effectLst/>
                    <a:latin typeface="Calibri"/>
                    <a:ea typeface="Calibri"/>
                    <a:cs typeface="Times New Roman"/>
                  </a:rPr>
                  <a:t>Køge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" name="Text Box 632">
                <a:extLst>
                  <a:ext uri="{FF2B5EF4-FFF2-40B4-BE49-F238E27FC236}">
                    <a16:creationId xmlns:a16="http://schemas.microsoft.com/office/drawing/2014/main" id="{D8809635-BC9E-4C1D-A6A1-A129AC5BB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1" y="1251"/>
                <a:ext cx="2332" cy="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indent="154305">
                  <a:lnSpc>
                    <a:spcPts val="1555"/>
                  </a:lnSpc>
                  <a:spcAft>
                    <a:spcPts val="0"/>
                  </a:spcAft>
                  <a:tabLst>
                    <a:tab pos="758825" algn="l"/>
                  </a:tabLst>
                </a:pPr>
                <a:r>
                  <a:rPr lang="en-US" sz="1150" dirty="0" err="1">
                    <a:effectLst/>
                    <a:latin typeface="Calibri"/>
                    <a:ea typeface="Calibri"/>
                    <a:cs typeface="Times New Roman"/>
                  </a:rPr>
                  <a:t>Stege</a:t>
                </a:r>
                <a:r>
                  <a:rPr lang="en-US" sz="1150" dirty="0">
                    <a:effectLst/>
                    <a:latin typeface="Calibri"/>
                    <a:ea typeface="Calibri"/>
                    <a:cs typeface="Times New Roman"/>
                  </a:rPr>
                  <a:t>	</a:t>
                </a:r>
                <a:r>
                  <a:rPr lang="en-US" sz="1450" i="1" dirty="0">
                    <a:solidFill>
                      <a:srgbClr val="0088C7"/>
                    </a:solidFill>
                    <a:effectLst/>
                    <a:latin typeface="Calibri"/>
                    <a:ea typeface="Calibri"/>
                    <a:cs typeface="Times New Roman"/>
                  </a:rPr>
                  <a:t>Baltic</a:t>
                </a:r>
                <a:r>
                  <a:rPr lang="en-US" sz="1450" i="1" spc="-60" dirty="0">
                    <a:solidFill>
                      <a:srgbClr val="0088C7"/>
                    </a:solidFill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1450" i="1" dirty="0">
                    <a:solidFill>
                      <a:srgbClr val="0088C7"/>
                    </a:solidFill>
                    <a:effectLst/>
                    <a:latin typeface="Calibri"/>
                    <a:ea typeface="Calibri"/>
                    <a:cs typeface="Times New Roman"/>
                  </a:rPr>
                  <a:t>Sea</a:t>
                </a:r>
                <a:endParaRPr lang="de-DE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R="871220" algn="ctr">
                  <a:spcBef>
                    <a:spcPts val="325"/>
                  </a:spcBef>
                  <a:spcAft>
                    <a:spcPts val="0"/>
                  </a:spcAft>
                </a:pPr>
                <a:r>
                  <a:rPr lang="en-US" sz="1150" dirty="0" err="1">
                    <a:effectLst/>
                    <a:latin typeface="Calibri"/>
                    <a:ea typeface="Calibri"/>
                    <a:cs typeface="Times New Roman"/>
                  </a:rPr>
                  <a:t>Nykøbing</a:t>
                </a:r>
                <a:endParaRPr lang="de-DE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Bef>
                    <a:spcPts val="25"/>
                  </a:spcBef>
                  <a:spcAft>
                    <a:spcPts val="0"/>
                  </a:spcAft>
                </a:pPr>
                <a:r>
                  <a:rPr lang="en-US" sz="1300" dirty="0">
                    <a:effectLst/>
                    <a:latin typeface="Albany"/>
                    <a:ea typeface="Albany"/>
                    <a:cs typeface="Albany"/>
                  </a:rPr>
                  <a:t> </a:t>
                </a:r>
                <a:endParaRPr lang="de-DE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7780" marR="909955" indent="60325" algn="ctr">
                  <a:lnSpc>
                    <a:spcPct val="101000"/>
                  </a:lnSpc>
                  <a:spcAft>
                    <a:spcPts val="0"/>
                  </a:spcAft>
                </a:pPr>
                <a:r>
                  <a:rPr lang="en-US" sz="1150" dirty="0">
                    <a:effectLst/>
                    <a:latin typeface="Calibri"/>
                    <a:ea typeface="Calibri"/>
                    <a:cs typeface="Times New Roman"/>
                  </a:rPr>
                  <a:t>Rostock </a:t>
                </a:r>
                <a:r>
                  <a:rPr lang="en-US" sz="1150" dirty="0" err="1">
                    <a:effectLst/>
                    <a:latin typeface="Calibri"/>
                    <a:ea typeface="Calibri"/>
                    <a:cs typeface="Times New Roman"/>
                  </a:rPr>
                  <a:t>Güstrow</a:t>
                </a:r>
                <a:endParaRPr lang="de-DE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" name="Text Box 631">
                <a:extLst>
                  <a:ext uri="{FF2B5EF4-FFF2-40B4-BE49-F238E27FC236}">
                    <a16:creationId xmlns:a16="http://schemas.microsoft.com/office/drawing/2014/main" id="{B651B6D5-EB57-4B57-A7F8-73E5EA09CF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6" y="2917"/>
                <a:ext cx="109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indent="32385">
                  <a:lnSpc>
                    <a:spcPts val="1240"/>
                  </a:lnSpc>
                  <a:spcAft>
                    <a:spcPts val="0"/>
                  </a:spcAft>
                </a:pPr>
                <a:r>
                  <a:rPr lang="en-US" sz="1150">
                    <a:effectLst/>
                    <a:latin typeface="Calibri"/>
                    <a:ea typeface="Calibri"/>
                    <a:cs typeface="Times New Roman"/>
                  </a:rPr>
                  <a:t>Krakow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>
                    <a:effectLst/>
                    <a:latin typeface="Albany"/>
                    <a:ea typeface="Albany"/>
                    <a:cs typeface="Albany"/>
                  </a:rPr>
                  <a:t> 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ts val="1515"/>
                  </a:lnSpc>
                  <a:spcBef>
                    <a:spcPts val="960"/>
                  </a:spcBef>
                  <a:spcAft>
                    <a:spcPts val="0"/>
                  </a:spcAft>
                </a:pPr>
                <a:r>
                  <a:rPr lang="en-US" sz="1300" i="1">
                    <a:solidFill>
                      <a:srgbClr val="0DB14B"/>
                    </a:solidFill>
                    <a:effectLst/>
                    <a:latin typeface="Calibri"/>
                    <a:ea typeface="Calibri"/>
                    <a:cs typeface="Times New Roman"/>
                  </a:rPr>
                  <a:t>GERMANY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" name="Text Box 630">
                <a:extLst>
                  <a:ext uri="{FF2B5EF4-FFF2-40B4-BE49-F238E27FC236}">
                    <a16:creationId xmlns:a16="http://schemas.microsoft.com/office/drawing/2014/main" id="{E4AD748B-204B-4808-9BD4-AC4634BF5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1" y="2980"/>
                <a:ext cx="1676" cy="1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1240"/>
                  </a:lnSpc>
                  <a:spcAft>
                    <a:spcPts val="0"/>
                  </a:spcAft>
                </a:pPr>
                <a:r>
                  <a:rPr lang="en-US" sz="1150">
                    <a:effectLst/>
                    <a:latin typeface="Calibri"/>
                    <a:ea typeface="Calibri"/>
                    <a:cs typeface="Times New Roman"/>
                  </a:rPr>
                  <a:t>Waren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98120" indent="-51435">
                  <a:spcBef>
                    <a:spcPts val="290"/>
                  </a:spcBef>
                  <a:spcAft>
                    <a:spcPts val="0"/>
                  </a:spcAft>
                </a:pPr>
                <a:r>
                  <a:rPr lang="en-US" sz="1150">
                    <a:effectLst/>
                    <a:latin typeface="Calibri"/>
                    <a:ea typeface="Calibri"/>
                    <a:cs typeface="Times New Roman"/>
                  </a:rPr>
                  <a:t>Neustrelitz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263525" indent="-66040">
                  <a:lnSpc>
                    <a:spcPct val="123000"/>
                  </a:lnSpc>
                  <a:spcBef>
                    <a:spcPts val="725"/>
                  </a:spcBef>
                  <a:spcAft>
                    <a:spcPts val="0"/>
                  </a:spcAft>
                </a:pPr>
                <a:r>
                  <a:rPr lang="en-US" sz="1150">
                    <a:effectLst/>
                    <a:latin typeface="Calibri"/>
                    <a:ea typeface="Calibri"/>
                    <a:cs typeface="Times New Roman"/>
                  </a:rPr>
                  <a:t>Fürstenberg Oranienburg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340360">
                  <a:lnSpc>
                    <a:spcPts val="715"/>
                  </a:lnSpc>
                  <a:spcAft>
                    <a:spcPts val="0"/>
                  </a:spcAft>
                </a:pPr>
                <a:r>
                  <a:rPr lang="en-US" sz="850">
                    <a:effectLst/>
                    <a:latin typeface="Calibri"/>
                    <a:ea typeface="Calibri"/>
                    <a:cs typeface="Times New Roman"/>
                  </a:rPr>
                  <a:t>Berlin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25428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ückblick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0</TotalTime>
  <Words>822</Words>
  <Application>Microsoft Office PowerPoint</Application>
  <PresentationFormat>Breitbild</PresentationFormat>
  <Paragraphs>261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31" baseType="lpstr">
      <vt:lpstr>Albany</vt:lpstr>
      <vt:lpstr>Arial Nova Light</vt:lpstr>
      <vt:lpstr>Arial Rounded MT Bold</vt:lpstr>
      <vt:lpstr>Calibri</vt:lpstr>
      <vt:lpstr>Calibri Light</vt:lpstr>
      <vt:lpstr>Courier New</vt:lpstr>
      <vt:lpstr>Symbol</vt:lpstr>
      <vt:lpstr>Times New Roman</vt:lpstr>
      <vt:lpstr>Wingdings</vt:lpstr>
      <vt:lpstr>Wingdings 2</vt:lpstr>
      <vt:lpstr>HDOfficeLightV0</vt:lpstr>
      <vt:lpstr>1_HDOfficeLightV0</vt:lpstr>
      <vt:lpstr>Rückblick</vt:lpstr>
      <vt:lpstr>Biking South Baltic with  „Die Mecklenburger Radtour“</vt:lpstr>
      <vt:lpstr>Structure</vt:lpstr>
      <vt:lpstr>About us: Who we are</vt:lpstr>
      <vt:lpstr>About us: What we do</vt:lpstr>
      <vt:lpstr>Tours in the baltic region</vt:lpstr>
      <vt:lpstr>German Baltic Sea Cycle Route</vt:lpstr>
      <vt:lpstr>Cross-border Germany-Poland</vt:lpstr>
      <vt:lpstr>Cross-border Germany-Denmark</vt:lpstr>
      <vt:lpstr>Cross-border Germany-Denmark</vt:lpstr>
      <vt:lpstr>Partner tours</vt:lpstr>
      <vt:lpstr>Cooperation: 2 in 1</vt:lpstr>
      <vt:lpstr>Difficulties in cross-border products</vt:lpstr>
      <vt:lpstr>Difficulties in cross-border products</vt:lpstr>
      <vt:lpstr>Creating new products on  Baltic Sea Cycle Route: basic requirements</vt:lpstr>
      <vt:lpstr>Creating new products on  Baltic Sea Cycle Route: basic requirements</vt:lpstr>
      <vt:lpstr>Conclusion</vt:lpstr>
      <vt:lpstr>Conclusion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Eberl</dc:creator>
  <cp:lastModifiedBy>Thomas Eberl</cp:lastModifiedBy>
  <cp:revision>57</cp:revision>
  <dcterms:created xsi:type="dcterms:W3CDTF">2018-03-01T14:12:16Z</dcterms:created>
  <dcterms:modified xsi:type="dcterms:W3CDTF">2018-03-08T10:34:52Z</dcterms:modified>
</cp:coreProperties>
</file>