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331" r:id="rId2"/>
    <p:sldId id="306" r:id="rId3"/>
    <p:sldId id="332" r:id="rId4"/>
    <p:sldId id="333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34" r:id="rId14"/>
    <p:sldId id="335" r:id="rId15"/>
    <p:sldId id="336" r:id="rId16"/>
    <p:sldId id="337" r:id="rId17"/>
    <p:sldId id="338" r:id="rId18"/>
    <p:sldId id="357" r:id="rId19"/>
    <p:sldId id="358" r:id="rId20"/>
    <p:sldId id="359" r:id="rId21"/>
    <p:sldId id="360" r:id="rId22"/>
    <p:sldId id="361" r:id="rId23"/>
    <p:sldId id="362" r:id="rId24"/>
    <p:sldId id="328" r:id="rId25"/>
    <p:sldId id="330" r:id="rId26"/>
    <p:sldId id="314" r:id="rId27"/>
    <p:sldId id="329" r:id="rId28"/>
    <p:sldId id="363" r:id="rId29"/>
    <p:sldId id="366" r:id="rId30"/>
    <p:sldId id="365" r:id="rId31"/>
    <p:sldId id="367" r:id="rId32"/>
    <p:sldId id="364" r:id="rId33"/>
    <p:sldId id="368" r:id="rId34"/>
    <p:sldId id="369" r:id="rId35"/>
    <p:sldId id="372" r:id="rId36"/>
    <p:sldId id="370" r:id="rId37"/>
    <p:sldId id="371" r:id="rId38"/>
    <p:sldId id="373" r:id="rId39"/>
    <p:sldId id="374" r:id="rId40"/>
    <p:sldId id="375" r:id="rId41"/>
    <p:sldId id="376" r:id="rId42"/>
    <p:sldId id="377" r:id="rId43"/>
    <p:sldId id="378" r:id="rId44"/>
    <p:sldId id="379" r:id="rId45"/>
    <p:sldId id="380" r:id="rId46"/>
    <p:sldId id="384" r:id="rId47"/>
    <p:sldId id="385" r:id="rId48"/>
    <p:sldId id="386" r:id="rId49"/>
    <p:sldId id="387" r:id="rId50"/>
    <p:sldId id="388" r:id="rId51"/>
    <p:sldId id="389" r:id="rId52"/>
    <p:sldId id="390" r:id="rId53"/>
    <p:sldId id="391" r:id="rId54"/>
    <p:sldId id="392" r:id="rId55"/>
    <p:sldId id="395" r:id="rId56"/>
    <p:sldId id="381" r:id="rId57"/>
    <p:sldId id="396" r:id="rId58"/>
    <p:sldId id="397" r:id="rId59"/>
    <p:sldId id="398" r:id="rId60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E58"/>
    <a:srgbClr val="303192"/>
    <a:srgbClr val="0033CC"/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67" autoAdjust="0"/>
    <p:restoredTop sz="94660"/>
  </p:normalViewPr>
  <p:slideViewPr>
    <p:cSldViewPr snapToGrid="0">
      <p:cViewPr>
        <p:scale>
          <a:sx n="66" d="100"/>
          <a:sy n="66" d="100"/>
        </p:scale>
        <p:origin x="-1234" y="-5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C9D3A-6A02-4B64-A7F5-FB535326A8BA}" type="datetimeFigureOut">
              <a:rPr lang="pl-PL" smtClean="0"/>
              <a:t>18.05.2017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4AC67-0674-4360-B8D6-0C0FBB4736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0250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356F3-063A-47A0-B6C0-79757B801479}" type="datetimeFigureOut">
              <a:rPr lang="pl-PL" smtClean="0"/>
              <a:pPr/>
              <a:t>18.05.2017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07B78-B2D6-4EFF-850A-0CEC6A9DBAA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1508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7CA8-A602-4784-BB6C-B8365C5A2BC5}" type="datetimeFigureOut">
              <a:rPr lang="pl-PL" smtClean="0"/>
              <a:pPr/>
              <a:t>18.05.2017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F96A-9FC3-4214-A7CE-95DD3CE09D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0862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7CA8-A602-4784-BB6C-B8365C5A2BC5}" type="datetimeFigureOut">
              <a:rPr lang="pl-PL" smtClean="0"/>
              <a:pPr/>
              <a:t>18.05.2017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F96A-9FC3-4214-A7CE-95DD3CE09D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80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7CA8-A602-4784-BB6C-B8365C5A2BC5}" type="datetimeFigureOut">
              <a:rPr lang="pl-PL" smtClean="0"/>
              <a:pPr/>
              <a:t>18.05.2017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F96A-9FC3-4214-A7CE-95DD3CE09D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674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7CA8-A602-4784-BB6C-B8365C5A2BC5}" type="datetimeFigureOut">
              <a:rPr lang="pl-PL" smtClean="0"/>
              <a:pPr/>
              <a:t>18.05.2017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F96A-9FC3-4214-A7CE-95DD3CE09D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6035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7CA8-A602-4784-BB6C-B8365C5A2BC5}" type="datetimeFigureOut">
              <a:rPr lang="pl-PL" smtClean="0"/>
              <a:pPr/>
              <a:t>18.05.2017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F96A-9FC3-4214-A7CE-95DD3CE09D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011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7CA8-A602-4784-BB6C-B8365C5A2BC5}" type="datetimeFigureOut">
              <a:rPr lang="pl-PL" smtClean="0"/>
              <a:pPr/>
              <a:t>18.05.2017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F96A-9FC3-4214-A7CE-95DD3CE09D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8285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7CA8-A602-4784-BB6C-B8365C5A2BC5}" type="datetimeFigureOut">
              <a:rPr lang="pl-PL" smtClean="0"/>
              <a:pPr/>
              <a:t>18.05.2017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F96A-9FC3-4214-A7CE-95DD3CE09D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020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7CA8-A602-4784-BB6C-B8365C5A2BC5}" type="datetimeFigureOut">
              <a:rPr lang="pl-PL" smtClean="0"/>
              <a:pPr/>
              <a:t>18.05.2017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F96A-9FC3-4214-A7CE-95DD3CE09D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3008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7CA8-A602-4784-BB6C-B8365C5A2BC5}" type="datetimeFigureOut">
              <a:rPr lang="pl-PL" smtClean="0"/>
              <a:pPr/>
              <a:t>18.05.2017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F96A-9FC3-4214-A7CE-95DD3CE09D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446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7CA8-A602-4784-BB6C-B8365C5A2BC5}" type="datetimeFigureOut">
              <a:rPr lang="pl-PL" smtClean="0"/>
              <a:pPr/>
              <a:t>18.05.2017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F96A-9FC3-4214-A7CE-95DD3CE09D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117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7CA8-A602-4784-BB6C-B8365C5A2BC5}" type="datetimeFigureOut">
              <a:rPr lang="pl-PL" smtClean="0"/>
              <a:pPr/>
              <a:t>18.05.2017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F96A-9FC3-4214-A7CE-95DD3CE09D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730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C7CA8-A602-4784-BB6C-B8365C5A2BC5}" type="datetimeFigureOut">
              <a:rPr lang="pl-PL" smtClean="0"/>
              <a:pPr/>
              <a:t>18.05.2017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3F96A-9FC3-4214-A7CE-95DD3CE09D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791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microsoft.com/office/2007/relationships/hdphoto" Target="../media/hdphoto2.wdp"/><Relationship Id="rId4" Type="http://schemas.openxmlformats.org/officeDocument/2006/relationships/image" Target="../media/image51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velo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277"/>
            <a:ext cx="12210990" cy="7039277"/>
          </a:xfrm>
        </p:spPr>
      </p:pic>
    </p:spTree>
    <p:extLst>
      <p:ext uri="{BB962C8B-B14F-4D97-AF65-F5344CB8AC3E}">
        <p14:creationId xmlns:p14="http://schemas.microsoft.com/office/powerpoint/2010/main" val="34484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4" y="1638869"/>
            <a:ext cx="6165198" cy="4890960"/>
          </a:xfr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6343650" y="883444"/>
            <a:ext cx="5848350" cy="56673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Mapa inwestycji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" y="245893"/>
            <a:ext cx="1700763" cy="566402"/>
          </a:xfrm>
          <a:prstGeom prst="rect">
            <a:avLst/>
          </a:prstGeom>
        </p:spPr>
      </p:pic>
      <p:pic>
        <p:nvPicPr>
          <p:cNvPr id="12" name="Obraz 6" descr="http://dtp.pomorskie.eu/documents/100752/793184/pzPSK.jpg/d76d87fd-ff8c-43d3-934b-574fcf3c977f?t=14500867549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1"/>
          <a:stretch>
            <a:fillRect/>
          </a:stretch>
        </p:blipFill>
        <p:spPr bwMode="auto">
          <a:xfrm>
            <a:off x="6971695" y="1688641"/>
            <a:ext cx="2284148" cy="237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8" descr="http://dtp.pomorskie.eu/documents/100752/793184/pzPSK.jpg/d76d87fd-ff8c-43d3-934b-574fcf3c977f?t=14500867549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7"/>
          <a:stretch>
            <a:fillRect/>
          </a:stretch>
        </p:blipFill>
        <p:spPr bwMode="auto">
          <a:xfrm>
            <a:off x="9346787" y="1688641"/>
            <a:ext cx="2412093" cy="237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6707869" y="4503624"/>
            <a:ext cx="527352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400" b="1" dirty="0"/>
              <a:t>Projekt </a:t>
            </a:r>
            <a:r>
              <a:rPr lang="pl-PL" altLang="pl-PL" sz="2400" b="1" dirty="0" smtClean="0"/>
              <a:t>obejmuje: </a:t>
            </a:r>
          </a:p>
          <a:p>
            <a:r>
              <a:rPr lang="pl-PL" altLang="pl-PL" sz="2400" dirty="0" smtClean="0"/>
              <a:t>14 beneficjentów  - 1 partnerstwo  </a:t>
            </a:r>
            <a:r>
              <a:rPr lang="pl-PL" altLang="pl-PL" sz="2400" dirty="0"/>
              <a:t/>
            </a:r>
            <a:br>
              <a:rPr lang="pl-PL" altLang="pl-PL" sz="2400" dirty="0"/>
            </a:br>
            <a:r>
              <a:rPr lang="pl-PL" altLang="pl-PL" sz="1000" dirty="0"/>
              <a:t> </a:t>
            </a:r>
            <a:r>
              <a:rPr lang="pl-PL" altLang="pl-PL" sz="2400" dirty="0"/>
              <a:t/>
            </a:r>
            <a:br>
              <a:rPr lang="pl-PL" altLang="pl-PL" sz="2400" dirty="0"/>
            </a:br>
            <a:r>
              <a:rPr lang="pl-PL" altLang="pl-PL" sz="2400" dirty="0"/>
              <a:t>Wartość projektu </a:t>
            </a:r>
            <a:r>
              <a:rPr lang="pl-PL" altLang="pl-PL" sz="2400" b="1" dirty="0" smtClean="0"/>
              <a:t> 94 </a:t>
            </a:r>
            <a:r>
              <a:rPr lang="pl-PL" altLang="pl-PL" sz="2400" b="1" dirty="0"/>
              <a:t>mln </a:t>
            </a:r>
            <a:r>
              <a:rPr lang="pl-PL" altLang="pl-PL" sz="2400" b="1" dirty="0" smtClean="0"/>
              <a:t>PLN</a:t>
            </a:r>
          </a:p>
          <a:p>
            <a:r>
              <a:rPr lang="pl-PL" sz="1200" dirty="0" smtClean="0">
                <a:solidFill>
                  <a:srgbClr val="000000"/>
                </a:solidFill>
              </a:rPr>
              <a:t/>
            </a:r>
            <a:br>
              <a:rPr lang="pl-PL" sz="1200" dirty="0" smtClean="0">
                <a:solidFill>
                  <a:srgbClr val="000000"/>
                </a:solidFill>
              </a:rPr>
            </a:br>
            <a:r>
              <a:rPr lang="pl-PL" sz="2400" dirty="0" smtClean="0">
                <a:solidFill>
                  <a:srgbClr val="000000"/>
                </a:solidFill>
              </a:rPr>
              <a:t>Termin </a:t>
            </a:r>
            <a:r>
              <a:rPr lang="pl-PL" sz="2400" dirty="0">
                <a:solidFill>
                  <a:srgbClr val="000000"/>
                </a:solidFill>
              </a:rPr>
              <a:t>realizacji </a:t>
            </a:r>
            <a:r>
              <a:rPr lang="pl-PL" sz="2400" dirty="0" smtClean="0">
                <a:solidFill>
                  <a:srgbClr val="000000"/>
                </a:solidFill>
              </a:rPr>
              <a:t>2017-2020</a:t>
            </a:r>
            <a:endParaRPr lang="pl-PL" altLang="pl-PL" sz="1000" b="1" dirty="0" smtClean="0"/>
          </a:p>
        </p:txBody>
      </p:sp>
    </p:spTree>
    <p:extLst>
      <p:ext uri="{BB962C8B-B14F-4D97-AF65-F5344CB8AC3E}">
        <p14:creationId xmlns:p14="http://schemas.microsoft.com/office/powerpoint/2010/main" val="300952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" y="245893"/>
            <a:ext cx="1700763" cy="566402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6343650" y="883444"/>
            <a:ext cx="5848350" cy="56673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Zasięg i zakres 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074" name="Picture 2" descr="I:\Prezentacja 03 2017\2 DZIEN\foty kajaki petla\2-33.jpg"/>
          <p:cNvPicPr>
            <a:picLocks noChangeAspect="1" noChangeArrowheads="1"/>
          </p:cNvPicPr>
          <p:nvPr/>
        </p:nvPicPr>
        <p:blipFill>
          <a:blip r:embed="rId3" cstate="print"/>
          <a:srcRect l="11647" t="8536" b="17858"/>
          <a:stretch>
            <a:fillRect/>
          </a:stretch>
        </p:blipFill>
        <p:spPr bwMode="auto">
          <a:xfrm>
            <a:off x="304800" y="2191657"/>
            <a:ext cx="5505451" cy="3439886"/>
          </a:xfrm>
          <a:prstGeom prst="rect">
            <a:avLst/>
          </a:prstGeom>
          <a:noFill/>
        </p:spPr>
      </p:pic>
      <p:sp>
        <p:nvSpPr>
          <p:cNvPr id="7" name="Prostokąt 9"/>
          <p:cNvSpPr>
            <a:spLocks noChangeArrowheads="1"/>
          </p:cNvSpPr>
          <p:nvPr/>
        </p:nvSpPr>
        <p:spPr bwMode="auto">
          <a:xfrm>
            <a:off x="6182609" y="2150426"/>
            <a:ext cx="5688012" cy="324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2E3192"/>
              </a:buClr>
            </a:pPr>
            <a:r>
              <a:rPr lang="pl-PL" altLang="pl-PL" sz="2200" b="1" dirty="0">
                <a:latin typeface="Arial" panose="020B0604020202020204" pitchFamily="34" charset="0"/>
              </a:rPr>
              <a:t>303  km szlaków wodnych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2E3192"/>
              </a:buClr>
            </a:pPr>
            <a:r>
              <a:rPr lang="pl-PL" altLang="pl-PL" sz="22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200" i="1" dirty="0">
                <a:solidFill>
                  <a:srgbClr val="FF0000"/>
                </a:solidFill>
                <a:latin typeface="Arial" panose="020B0604020202020204" pitchFamily="34" charset="0"/>
              </a:rPr>
              <a:t>Zalew Wiślany </a:t>
            </a:r>
            <a:r>
              <a:rPr lang="pl-PL" altLang="pl-PL" sz="220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to </a:t>
            </a:r>
            <a:r>
              <a:rPr lang="pl-PL" altLang="pl-PL" sz="2200" i="1" dirty="0">
                <a:solidFill>
                  <a:srgbClr val="FF0000"/>
                </a:solidFill>
                <a:latin typeface="Arial" panose="020B0604020202020204" pitchFamily="34" charset="0"/>
              </a:rPr>
              <a:t>akwen 3 x większy od największego jeziora Polski  </a:t>
            </a:r>
            <a:r>
              <a:rPr lang="pl-PL" altLang="pl-PL" sz="220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pl-PL" altLang="pl-PL" sz="2200" i="1" dirty="0" smtClean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pl-PL" altLang="pl-PL" sz="220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Gdynia to </a:t>
            </a:r>
            <a:r>
              <a:rPr lang="pl-PL" altLang="pl-PL" sz="2200" i="1" dirty="0">
                <a:solidFill>
                  <a:srgbClr val="FF0000"/>
                </a:solidFill>
                <a:latin typeface="Arial" panose="020B0604020202020204" pitchFamily="34" charset="0"/>
              </a:rPr>
              <a:t>żeglarska stolica Polski </a:t>
            </a:r>
            <a:endParaRPr lang="pl-PL" altLang="pl-PL" sz="22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2E3192"/>
              </a:buClr>
            </a:pPr>
            <a:r>
              <a:rPr lang="pl-PL" altLang="pl-PL" sz="2200" b="1" dirty="0" smtClean="0">
                <a:latin typeface="Arial" panose="020B0604020202020204" pitchFamily="34" charset="0"/>
              </a:rPr>
              <a:t>4 </a:t>
            </a:r>
            <a:r>
              <a:rPr lang="pl-PL" altLang="pl-PL" sz="2200" dirty="0" smtClean="0">
                <a:latin typeface="Arial" panose="020B0604020202020204" pitchFamily="34" charset="0"/>
              </a:rPr>
              <a:t>porty żeglarskie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2E3192"/>
              </a:buClr>
            </a:pPr>
            <a:r>
              <a:rPr lang="pl-PL" altLang="pl-PL" sz="2200" b="1" dirty="0" smtClean="0">
                <a:latin typeface="Arial" panose="020B0604020202020204" pitchFamily="34" charset="0"/>
              </a:rPr>
              <a:t>12</a:t>
            </a:r>
            <a:r>
              <a:rPr lang="pl-PL" altLang="pl-PL" sz="2200" dirty="0" smtClean="0">
                <a:latin typeface="Arial" panose="020B0604020202020204" pitchFamily="34" charset="0"/>
              </a:rPr>
              <a:t> przystani jachtowych</a:t>
            </a:r>
            <a:endParaRPr lang="pl-PL" altLang="pl-PL" sz="2200" b="1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2E3192"/>
              </a:buClr>
            </a:pPr>
            <a:endParaRPr lang="pl-PL" altLang="pl-PL" sz="22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Obraz 6" descr="http://dtp.pomorskie.eu/documents/100752/793184/pzPSK.jpg/d76d87fd-ff8c-43d3-934b-574fcf3c977f?t=14500867549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8" r="55011" b="21543"/>
          <a:stretch/>
        </p:blipFill>
        <p:spPr bwMode="auto">
          <a:xfrm>
            <a:off x="2504114" y="255131"/>
            <a:ext cx="730156" cy="5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8" descr="http://dtp.pomorskie.eu/documents/100752/793184/pzPSK.jpg/d76d87fd-ff8c-43d3-934b-574fcf3c977f?t=14500867549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4" t="7645" b="20323"/>
          <a:stretch/>
        </p:blipFill>
        <p:spPr bwMode="auto">
          <a:xfrm>
            <a:off x="3217335" y="270933"/>
            <a:ext cx="709934" cy="61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5977465" y="5738745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altLang="pl-PL" dirty="0" smtClean="0">
                <a:solidFill>
                  <a:srgbClr val="000000"/>
                </a:solidFill>
              </a:rPr>
              <a:t>Inspirator i koordynator: Samorząd </a:t>
            </a:r>
            <a:r>
              <a:rPr lang="pl-PL" altLang="pl-PL" dirty="0">
                <a:solidFill>
                  <a:srgbClr val="000000"/>
                </a:solidFill>
              </a:rPr>
              <a:t>Województwa Pomorskiego </a:t>
            </a:r>
            <a:r>
              <a:rPr lang="pl-PL" altLang="pl-PL" dirty="0" smtClean="0">
                <a:solidFill>
                  <a:srgbClr val="000000"/>
                </a:solidFill>
              </a:rPr>
              <a:t/>
            </a:r>
            <a:br>
              <a:rPr lang="pl-PL" altLang="pl-PL" dirty="0" smtClean="0">
                <a:solidFill>
                  <a:srgbClr val="000000"/>
                </a:solidFill>
              </a:rPr>
            </a:br>
            <a:r>
              <a:rPr lang="pl-PL" altLang="pl-PL" sz="800" dirty="0" smtClean="0">
                <a:solidFill>
                  <a:srgbClr val="000000"/>
                </a:solidFill>
              </a:rPr>
              <a:t/>
            </a:r>
            <a:br>
              <a:rPr lang="pl-PL" altLang="pl-PL" sz="800" dirty="0" smtClean="0">
                <a:solidFill>
                  <a:srgbClr val="000000"/>
                </a:solidFill>
              </a:rPr>
            </a:br>
            <a:r>
              <a:rPr lang="pl-PL" altLang="pl-PL" dirty="0" smtClean="0">
                <a:solidFill>
                  <a:srgbClr val="000000"/>
                </a:solidFill>
              </a:rPr>
              <a:t>Beneficjent:  - samorządy lokalne - gminy</a:t>
            </a:r>
            <a:r>
              <a:rPr lang="pl-PL" altLang="pl-PL" dirty="0">
                <a:solidFill>
                  <a:srgbClr val="000000"/>
                </a:solidFill>
              </a:rPr>
              <a:t>, miasta</a:t>
            </a:r>
            <a:r>
              <a:rPr lang="pl-PL" altLang="pl-PL" dirty="0" smtClean="0">
                <a:solidFill>
                  <a:srgbClr val="000000"/>
                </a:solidFill>
              </a:rPr>
              <a:t>, powiat, stowarzyszenie oraz urząd morski</a:t>
            </a:r>
            <a:endParaRPr lang="pl-PL" alt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4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1" y="1653382"/>
            <a:ext cx="6165198" cy="4890959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6343650" y="883444"/>
            <a:ext cx="5848350" cy="56673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Mapa inwestycji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" y="245893"/>
            <a:ext cx="1700763" cy="566402"/>
          </a:xfrm>
          <a:prstGeom prst="rect">
            <a:avLst/>
          </a:prstGeom>
        </p:spPr>
      </p:pic>
      <p:pic>
        <p:nvPicPr>
          <p:cNvPr id="12" name="Obraz 6" descr="http://dtp.pomorskie.eu/documents/100752/793184/pzPSK.jpg/d76d87fd-ff8c-43d3-934b-574fcf3c977f?t=14500867549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1"/>
          <a:stretch>
            <a:fillRect/>
          </a:stretch>
        </p:blipFill>
        <p:spPr bwMode="auto">
          <a:xfrm>
            <a:off x="7371259" y="1823195"/>
            <a:ext cx="1877000" cy="195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7" descr="http://dtp.pomorskie.eu/documents/100752/793230/logoPSK_pion.jpg/201c04f5-f8c2-4e20-a6d3-7d493b3be28f?t=14500850360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320" y="4141424"/>
            <a:ext cx="2448900" cy="190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8" descr="http://dtp.pomorskie.eu/documents/100752/793184/pzPSK.jpg/d76d87fd-ff8c-43d3-934b-574fcf3c977f?t=14500867549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7"/>
          <a:stretch>
            <a:fillRect/>
          </a:stretch>
        </p:blipFill>
        <p:spPr bwMode="auto">
          <a:xfrm>
            <a:off x="9465912" y="1823195"/>
            <a:ext cx="1982139" cy="195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r="9605"/>
          <a:stretch>
            <a:fillRect/>
          </a:stretch>
        </p:blipFill>
        <p:spPr bwMode="auto">
          <a:xfrm>
            <a:off x="7124259" y="4150769"/>
            <a:ext cx="2234642" cy="188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249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poland.travel/en-gb/images/936814_509646879095773_195581630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8" b="-2"/>
          <a:stretch/>
        </p:blipFill>
        <p:spPr bwMode="auto">
          <a:xfrm>
            <a:off x="0" y="-14513"/>
            <a:ext cx="12192000" cy="687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8482597" y="-9525"/>
            <a:ext cx="2156828" cy="2924175"/>
          </a:xfrm>
          <a:prstGeom prst="rect">
            <a:avLst/>
          </a:prstGeom>
          <a:solidFill>
            <a:srgbClr val="273E58">
              <a:alpha val="82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20" y="712559"/>
            <a:ext cx="2601923" cy="178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339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2" y="1623089"/>
            <a:ext cx="6165198" cy="4890959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6343650" y="883444"/>
            <a:ext cx="5848350" cy="56673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Mapa inwestycji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" y="245893"/>
            <a:ext cx="1700763" cy="56640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r="9605"/>
          <a:stretch>
            <a:fillRect/>
          </a:stretch>
        </p:blipFill>
        <p:spPr bwMode="auto">
          <a:xfrm>
            <a:off x="8127668" y="1703712"/>
            <a:ext cx="2283157" cy="19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6598859" y="4112041"/>
            <a:ext cx="56460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400" b="1" dirty="0">
                <a:solidFill>
                  <a:srgbClr val="000000"/>
                </a:solidFill>
              </a:rPr>
              <a:t>Projekt partnerski: </a:t>
            </a:r>
            <a:endParaRPr lang="pl-PL" altLang="pl-PL" sz="2400" b="1" dirty="0" smtClean="0">
              <a:solidFill>
                <a:srgbClr val="000000"/>
              </a:solidFill>
            </a:endParaRPr>
          </a:p>
          <a:p>
            <a:r>
              <a:rPr lang="pl-PL" altLang="pl-PL" sz="2400" dirty="0" smtClean="0">
                <a:solidFill>
                  <a:srgbClr val="000000"/>
                </a:solidFill>
              </a:rPr>
              <a:t>41 </a:t>
            </a:r>
            <a:r>
              <a:rPr lang="pl-PL" altLang="pl-PL" sz="2400" dirty="0">
                <a:solidFill>
                  <a:srgbClr val="000000"/>
                </a:solidFill>
              </a:rPr>
              <a:t>partnerów </a:t>
            </a:r>
            <a:endParaRPr lang="pl-PL" altLang="pl-PL" sz="2400" dirty="0" smtClean="0">
              <a:solidFill>
                <a:srgbClr val="000000"/>
              </a:solidFill>
            </a:endParaRPr>
          </a:p>
          <a:p>
            <a:r>
              <a:rPr lang="pl-PL" altLang="pl-PL" sz="2400" dirty="0">
                <a:solidFill>
                  <a:srgbClr val="000000"/>
                </a:solidFill>
              </a:rPr>
              <a:t>(</a:t>
            </a:r>
            <a:r>
              <a:rPr lang="pl-PL" altLang="pl-PL" sz="2400" dirty="0" smtClean="0">
                <a:solidFill>
                  <a:srgbClr val="000000"/>
                </a:solidFill>
              </a:rPr>
              <a:t>7 beneficjentów w partnerstwach                               + </a:t>
            </a:r>
            <a:r>
              <a:rPr lang="pl-PL" altLang="pl-PL" sz="2400" dirty="0">
                <a:solidFill>
                  <a:srgbClr val="000000"/>
                </a:solidFill>
              </a:rPr>
              <a:t>4 </a:t>
            </a:r>
            <a:r>
              <a:rPr lang="pl-PL" altLang="pl-PL" sz="2400" dirty="0" smtClean="0">
                <a:solidFill>
                  <a:srgbClr val="000000"/>
                </a:solidFill>
              </a:rPr>
              <a:t>beneficjentów indywidualnych) </a:t>
            </a:r>
            <a:r>
              <a:rPr lang="pl-PL" altLang="pl-PL" sz="2400" dirty="0">
                <a:solidFill>
                  <a:srgbClr val="000000"/>
                </a:solidFill>
              </a:rPr>
              <a:t/>
            </a:r>
            <a:br>
              <a:rPr lang="pl-PL" altLang="pl-PL" sz="2400" dirty="0">
                <a:solidFill>
                  <a:srgbClr val="000000"/>
                </a:solidFill>
              </a:rPr>
            </a:br>
            <a:r>
              <a:rPr lang="pl-PL" altLang="pl-PL" sz="2400" dirty="0">
                <a:solidFill>
                  <a:srgbClr val="000000"/>
                </a:solidFill>
              </a:rPr>
              <a:t> </a:t>
            </a:r>
            <a:br>
              <a:rPr lang="pl-PL" altLang="pl-PL" sz="2400" dirty="0">
                <a:solidFill>
                  <a:srgbClr val="000000"/>
                </a:solidFill>
              </a:rPr>
            </a:br>
            <a:r>
              <a:rPr lang="pl-PL" altLang="pl-PL" sz="2400" dirty="0">
                <a:solidFill>
                  <a:srgbClr val="000000"/>
                </a:solidFill>
              </a:rPr>
              <a:t>Wartość projektu </a:t>
            </a:r>
            <a:r>
              <a:rPr lang="pl-PL" altLang="pl-PL" sz="2400" b="1" dirty="0">
                <a:solidFill>
                  <a:srgbClr val="000000"/>
                </a:solidFill>
              </a:rPr>
              <a:t>ponad 150 mln </a:t>
            </a:r>
            <a:r>
              <a:rPr lang="pl-PL" altLang="pl-PL" sz="2400" b="1" dirty="0" smtClean="0">
                <a:solidFill>
                  <a:srgbClr val="000000"/>
                </a:solidFill>
              </a:rPr>
              <a:t>PLN</a:t>
            </a:r>
            <a:br>
              <a:rPr lang="pl-PL" altLang="pl-PL" sz="2400" b="1" dirty="0" smtClean="0">
                <a:solidFill>
                  <a:srgbClr val="000000"/>
                </a:solidFill>
              </a:rPr>
            </a:br>
            <a:endParaRPr lang="pl-PL" altLang="pl-PL" sz="800" b="1" dirty="0" smtClean="0">
              <a:solidFill>
                <a:srgbClr val="000000"/>
              </a:solidFill>
            </a:endParaRPr>
          </a:p>
          <a:p>
            <a:r>
              <a:rPr lang="pl-PL" sz="2400" dirty="0">
                <a:solidFill>
                  <a:srgbClr val="000000"/>
                </a:solidFill>
              </a:rPr>
              <a:t>Termin realizacji 2017-2022</a:t>
            </a:r>
            <a:endParaRPr lang="pl-PL" sz="2400" dirty="0"/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7883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400676" y="1551671"/>
            <a:ext cx="6763298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Budowa 2 tras rowerowych o międzynarodowym znaczeniu </a:t>
            </a:r>
            <a:r>
              <a:rPr lang="pl-PL" sz="2000" dirty="0" smtClean="0"/>
              <a:t>   - R-10 </a:t>
            </a:r>
            <a:r>
              <a:rPr lang="pl-PL" sz="2000" dirty="0"/>
              <a:t>(EV 10) - wzdłuż Morza Bałtyckiego, </a:t>
            </a:r>
          </a:p>
          <a:p>
            <a:pPr>
              <a:defRPr/>
            </a:pPr>
            <a:r>
              <a:rPr lang="pl-PL" sz="2000" dirty="0"/>
              <a:t> </a:t>
            </a:r>
            <a:r>
              <a:rPr lang="pl-PL" sz="2000" dirty="0" smtClean="0"/>
              <a:t>     - </a:t>
            </a:r>
            <a:r>
              <a:rPr lang="pl-PL" sz="2000" dirty="0"/>
              <a:t>R-9 (EV 9) </a:t>
            </a:r>
            <a:r>
              <a:rPr lang="pl-PL" sz="2000" dirty="0" smtClean="0"/>
              <a:t>Wiślana </a:t>
            </a:r>
            <a:r>
              <a:rPr lang="pl-PL" sz="2000" dirty="0"/>
              <a:t>Trasa </a:t>
            </a:r>
            <a:r>
              <a:rPr lang="pl-PL" sz="2000" dirty="0" smtClean="0"/>
              <a:t>Rowerowa– </a:t>
            </a:r>
            <a:r>
              <a:rPr lang="pl-PL" sz="2000" dirty="0"/>
              <a:t>wzdłuż Wisły 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 smtClean="0">
                <a:solidFill>
                  <a:prstClr val="black"/>
                </a:solidFill>
              </a:rPr>
              <a:t>Wpisanie </a:t>
            </a:r>
            <a:r>
              <a:rPr lang="pl-PL" sz="2000" dirty="0">
                <a:solidFill>
                  <a:prstClr val="black"/>
                </a:solidFill>
              </a:rPr>
              <a:t>WTR oraz sieć europejskich tras rowerowych Euro </a:t>
            </a:r>
            <a:r>
              <a:rPr lang="pl-PL" sz="2000" dirty="0" err="1" smtClean="0">
                <a:solidFill>
                  <a:prstClr val="black"/>
                </a:solidFill>
              </a:rPr>
              <a:t>Velo</a:t>
            </a:r>
            <a:r>
              <a:rPr lang="pl-PL" sz="2000" dirty="0" smtClean="0">
                <a:solidFill>
                  <a:prstClr val="black"/>
                </a:solidFill>
              </a:rPr>
              <a:t> </a:t>
            </a:r>
            <a:r>
              <a:rPr lang="pl-PL" sz="2000" dirty="0">
                <a:solidFill>
                  <a:prstClr val="black"/>
                </a:solidFill>
              </a:rPr>
              <a:t>w </a:t>
            </a:r>
            <a:r>
              <a:rPr lang="pl-PL" sz="2000" b="1" dirty="0">
                <a:solidFill>
                  <a:prstClr val="black"/>
                </a:solidFill>
              </a:rPr>
              <a:t>narodowy produkt turystyczny </a:t>
            </a:r>
            <a:endParaRPr lang="pl-PL" sz="2000" b="1" dirty="0" smtClean="0">
              <a:solidFill>
                <a:prstClr val="black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 smtClean="0">
                <a:solidFill>
                  <a:prstClr val="black"/>
                </a:solidFill>
              </a:rPr>
              <a:t>Stworzenie </a:t>
            </a:r>
            <a:r>
              <a:rPr lang="pl-PL" sz="2000" dirty="0">
                <a:solidFill>
                  <a:prstClr val="black"/>
                </a:solidFill>
              </a:rPr>
              <a:t>na bazie WTR i trasy R-10 </a:t>
            </a:r>
            <a:r>
              <a:rPr lang="pl-PL" sz="2000" b="1" dirty="0" smtClean="0">
                <a:solidFill>
                  <a:prstClr val="black"/>
                </a:solidFill>
              </a:rPr>
              <a:t>markowego </a:t>
            </a:r>
            <a:r>
              <a:rPr lang="pl-PL" sz="2000" b="1" dirty="0">
                <a:solidFill>
                  <a:prstClr val="black"/>
                </a:solidFill>
              </a:rPr>
              <a:t>produktu turystycznego Województwa Pomorskiego </a:t>
            </a:r>
            <a:endParaRPr lang="pl-PL" sz="2000" b="1" dirty="0" smtClean="0">
              <a:solidFill>
                <a:prstClr val="black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 smtClean="0">
                <a:solidFill>
                  <a:prstClr val="black"/>
                </a:solidFill>
              </a:rPr>
              <a:t>Utrwalenie </a:t>
            </a:r>
            <a:r>
              <a:rPr lang="pl-PL" sz="2000" dirty="0">
                <a:solidFill>
                  <a:prstClr val="black"/>
                </a:solidFill>
              </a:rPr>
              <a:t>wizerunku i marki Województwa Pomorskiego jako regionu przyjaznego dla rozwoju turystyki rowerowej </a:t>
            </a:r>
            <a:r>
              <a:rPr lang="pl-PL" sz="2000" dirty="0" smtClean="0">
                <a:solidFill>
                  <a:prstClr val="black"/>
                </a:solidFill>
              </a:rPr>
              <a:t>(spójny</a:t>
            </a:r>
            <a:r>
              <a:rPr lang="pl-PL" sz="2000" dirty="0">
                <a:solidFill>
                  <a:prstClr val="black"/>
                </a:solidFill>
              </a:rPr>
              <a:t>, sieciowy i zintegrowany produkt turystyczny oraz istotny jego </a:t>
            </a:r>
            <a:r>
              <a:rPr lang="pl-PL" sz="2000" dirty="0" smtClean="0">
                <a:solidFill>
                  <a:prstClr val="black"/>
                </a:solidFill>
              </a:rPr>
              <a:t>wyróżnik)</a:t>
            </a:r>
            <a:endParaRPr lang="pl-PL" sz="20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black"/>
                </a:solidFill>
              </a:rPr>
              <a:t>Pobudzenie lokalnej gospodarki oraz powstanie nowych miejsc pracy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" y="245893"/>
            <a:ext cx="1700763" cy="566402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6343650" y="883444"/>
            <a:ext cx="5848350" cy="56673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Cele przedsięwzięcia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51" b="41491"/>
          <a:stretch/>
        </p:blipFill>
        <p:spPr>
          <a:xfrm>
            <a:off x="2005787" y="245894"/>
            <a:ext cx="1249032" cy="6375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t="9757"/>
          <a:stretch/>
        </p:blipFill>
        <p:spPr>
          <a:xfrm>
            <a:off x="1276350" y="1522992"/>
            <a:ext cx="3949870" cy="498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0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6343650" y="883444"/>
            <a:ext cx="5848350" cy="56673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>
                <a:solidFill>
                  <a:schemeClr val="bg1">
                    <a:lumMod val="85000"/>
                  </a:schemeClr>
                </a:solidFill>
              </a:rPr>
              <a:t>Z</a:t>
            </a:r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asięg i zakres 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5757333" y="2286413"/>
            <a:ext cx="6434667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200" kern="0" dirty="0" smtClean="0">
                <a:solidFill>
                  <a:prstClr val="black"/>
                </a:solidFill>
              </a:rPr>
              <a:t>Budowa ponad </a:t>
            </a:r>
            <a:r>
              <a:rPr lang="pl-PL" sz="2200" b="1" dirty="0" smtClean="0"/>
              <a:t>660 </a:t>
            </a:r>
            <a:r>
              <a:rPr lang="pl-PL" sz="2200" b="1" dirty="0"/>
              <a:t>km oznakowanych </a:t>
            </a:r>
            <a:r>
              <a:rPr lang="pl-PL" sz="2200" b="1" dirty="0" smtClean="0"/>
              <a:t>tras</a:t>
            </a:r>
          </a:p>
          <a:p>
            <a:pPr>
              <a:defRPr/>
            </a:pPr>
            <a:r>
              <a:rPr lang="pl-PL" sz="2200" b="1" dirty="0" smtClean="0">
                <a:solidFill>
                  <a:srgbClr val="FF0000"/>
                </a:solidFill>
              </a:rPr>
              <a:t>       </a:t>
            </a:r>
            <a:r>
              <a:rPr lang="pl-PL" sz="2200" dirty="0" smtClean="0">
                <a:solidFill>
                  <a:srgbClr val="FF0000"/>
                </a:solidFill>
              </a:rPr>
              <a:t>to tyle </a:t>
            </a:r>
            <a:r>
              <a:rPr lang="pl-PL" sz="2200" dirty="0">
                <a:solidFill>
                  <a:srgbClr val="FF0000"/>
                </a:solidFill>
              </a:rPr>
              <a:t>samo co z Gdańska do </a:t>
            </a:r>
            <a:r>
              <a:rPr lang="pl-PL" sz="2200" dirty="0" smtClean="0">
                <a:solidFill>
                  <a:srgbClr val="FF0000"/>
                </a:solidFill>
              </a:rPr>
              <a:t>Pragi</a:t>
            </a:r>
            <a:br>
              <a:rPr lang="pl-PL" sz="2200" dirty="0" smtClean="0">
                <a:solidFill>
                  <a:srgbClr val="FF0000"/>
                </a:solidFill>
              </a:rPr>
            </a:br>
            <a:endParaRPr lang="pl-PL" sz="800" kern="0" dirty="0" smtClean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l-PL" sz="2200" b="1" dirty="0"/>
              <a:t>85 miejsc postojowych </a:t>
            </a:r>
            <a:r>
              <a:rPr lang="pl-PL" sz="2200" dirty="0"/>
              <a:t>dla rowerzystów  </a:t>
            </a:r>
            <a:endParaRPr lang="pl-PL" sz="2200" kern="0" dirty="0" smtClean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l-PL" sz="2200" kern="0" dirty="0" smtClean="0">
                <a:solidFill>
                  <a:prstClr val="black"/>
                </a:solidFill>
              </a:rPr>
              <a:t>budowa nowych dróg rowerowych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l-PL" sz="2200" kern="0" dirty="0" smtClean="0">
                <a:solidFill>
                  <a:prstClr val="black"/>
                </a:solidFill>
              </a:rPr>
              <a:t>przebudowa istniejących dróg publicznych i leśnych w zakresie przystosowania do ruchu rowerowego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l-PL" sz="2200" kern="0" dirty="0" smtClean="0">
                <a:solidFill>
                  <a:prstClr val="black"/>
                </a:solidFill>
              </a:rPr>
              <a:t>spójne oznakowanie tras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l-PL" sz="2200" kern="0" dirty="0" smtClean="0">
                <a:solidFill>
                  <a:prstClr val="black"/>
                </a:solidFill>
              </a:rPr>
              <a:t>modernizacja mostów i kładek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5757332" y="5548845"/>
            <a:ext cx="643466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smtClean="0">
                <a:solidFill>
                  <a:srgbClr val="000000"/>
                </a:solidFill>
              </a:rPr>
              <a:t>Inspirator i koordynator: Samorząd </a:t>
            </a:r>
            <a:r>
              <a:rPr lang="pl-PL" altLang="pl-PL" b="1" dirty="0">
                <a:solidFill>
                  <a:srgbClr val="000000"/>
                </a:solidFill>
              </a:rPr>
              <a:t>Województwa Pomorskiego </a:t>
            </a:r>
            <a:r>
              <a:rPr lang="pl-PL" altLang="pl-PL" b="1" dirty="0" smtClean="0">
                <a:solidFill>
                  <a:srgbClr val="000000"/>
                </a:solidFill>
              </a:rPr>
              <a:t/>
            </a:r>
            <a:br>
              <a:rPr lang="pl-PL" altLang="pl-PL" b="1" dirty="0" smtClean="0">
                <a:solidFill>
                  <a:srgbClr val="000000"/>
                </a:solidFill>
              </a:rPr>
            </a:br>
            <a:r>
              <a:rPr lang="pl-PL" altLang="pl-PL" sz="800" b="1" dirty="0" smtClean="0">
                <a:solidFill>
                  <a:srgbClr val="000000"/>
                </a:solidFill>
              </a:rPr>
              <a:t/>
            </a:r>
            <a:br>
              <a:rPr lang="pl-PL" altLang="pl-PL" sz="800" b="1" dirty="0" smtClean="0">
                <a:solidFill>
                  <a:srgbClr val="000000"/>
                </a:solidFill>
              </a:rPr>
            </a:br>
            <a:r>
              <a:rPr lang="pl-PL" altLang="pl-PL" dirty="0" smtClean="0">
                <a:solidFill>
                  <a:srgbClr val="000000"/>
                </a:solidFill>
              </a:rPr>
              <a:t>Beneficjent: samorządy lokalne - gminy, </a:t>
            </a:r>
            <a:r>
              <a:rPr lang="pl-PL" altLang="pl-PL" dirty="0">
                <a:solidFill>
                  <a:srgbClr val="000000"/>
                </a:solidFill>
              </a:rPr>
              <a:t>miasta, </a:t>
            </a:r>
            <a:r>
              <a:rPr lang="pl-PL" altLang="pl-PL" dirty="0" smtClean="0">
                <a:solidFill>
                  <a:srgbClr val="000000"/>
                </a:solidFill>
              </a:rPr>
              <a:t>powiaty</a:t>
            </a:r>
          </a:p>
          <a:p>
            <a:r>
              <a:rPr lang="pl-PL" altLang="pl-PL" dirty="0" smtClean="0">
                <a:solidFill>
                  <a:srgbClr val="000000"/>
                </a:solidFill>
              </a:rPr>
              <a:t>Współpraca z RDLP, Urzędem Morskim Gdynia, </a:t>
            </a:r>
            <a:r>
              <a:rPr lang="pl-PL" altLang="pl-PL" dirty="0">
                <a:solidFill>
                  <a:srgbClr val="000000"/>
                </a:solidFill>
              </a:rPr>
              <a:t>S</a:t>
            </a:r>
            <a:r>
              <a:rPr lang="pl-PL" altLang="pl-PL" dirty="0" smtClean="0">
                <a:solidFill>
                  <a:srgbClr val="000000"/>
                </a:solidFill>
              </a:rPr>
              <a:t>łupsk</a:t>
            </a:r>
            <a:endParaRPr lang="pl-PL" altLang="pl-PL" dirty="0">
              <a:solidFill>
                <a:srgbClr val="000000"/>
              </a:solidFill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51" b="41491"/>
          <a:stretch/>
        </p:blipFill>
        <p:spPr>
          <a:xfrm>
            <a:off x="2005787" y="245894"/>
            <a:ext cx="1249032" cy="6375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Owal 15"/>
          <p:cNvSpPr/>
          <p:nvPr/>
        </p:nvSpPr>
        <p:spPr>
          <a:xfrm>
            <a:off x="3105150" y="3613621"/>
            <a:ext cx="638175" cy="60801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Picture 5" descr="H:\Zalacznik 2\Dokumentacja fotograficzna R-10 i WTR\WTR\M. Tczew\DSC06243.JPG"/>
          <p:cNvPicPr>
            <a:picLocks noChangeAspect="1" noChangeArrowheads="1"/>
          </p:cNvPicPr>
          <p:nvPr/>
        </p:nvPicPr>
        <p:blipFill>
          <a:blip r:embed="rId4" cstate="print">
            <a:lum bright="2000" contrast="24000"/>
          </a:blip>
          <a:srcRect t="21768"/>
          <a:stretch>
            <a:fillRect/>
          </a:stretch>
        </p:blipFill>
        <p:spPr bwMode="auto">
          <a:xfrm>
            <a:off x="315897" y="2437172"/>
            <a:ext cx="5045535" cy="2960914"/>
          </a:xfrm>
          <a:prstGeom prst="rect">
            <a:avLst/>
          </a:prstGeom>
          <a:solidFill>
            <a:srgbClr val="FFFFFF">
              <a:shade val="85000"/>
            </a:srgbClr>
          </a:solidFill>
          <a:ln w="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182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537028" y="3512455"/>
            <a:ext cx="4946170" cy="420915"/>
          </a:xfrm>
          <a:prstGeom prst="rect">
            <a:avLst/>
          </a:prstGeom>
          <a:solidFill>
            <a:srgbClr val="273E5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itchFamily="34" charset="0"/>
                <a:ea typeface="+mj-ea"/>
                <a:cs typeface="+mj-cs"/>
              </a:rPr>
              <a:t>M. Puck</a:t>
            </a:r>
            <a:r>
              <a:rPr lang="pl-PL" sz="28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pl-PL" sz="24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Port</a:t>
            </a:r>
            <a:endParaRPr kumimoji="0" lang="pl-PL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</p:txBody>
      </p:sp>
      <p:pic>
        <p:nvPicPr>
          <p:cNvPr id="5" name="Picture 2" descr="H:\KOWIEL konsultacje z Partnerami\16. Puck Miasto\R10-37a-Puck Park ul. Nowy Świat_k_wizualizacja_24.08.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028" y="1732190"/>
            <a:ext cx="4946171" cy="1844981"/>
          </a:xfrm>
          <a:prstGeom prst="rect">
            <a:avLst/>
          </a:prstGeom>
          <a:noFill/>
        </p:spPr>
      </p:pic>
      <p:sp>
        <p:nvSpPr>
          <p:cNvPr id="6" name="Tytuł 1"/>
          <p:cNvSpPr txBox="1">
            <a:spLocks/>
          </p:cNvSpPr>
          <p:nvPr/>
        </p:nvSpPr>
        <p:spPr bwMode="auto">
          <a:xfrm>
            <a:off x="520371" y="6146993"/>
            <a:ext cx="4962827" cy="504056"/>
          </a:xfrm>
          <a:prstGeom prst="rect">
            <a:avLst/>
          </a:prstGeom>
          <a:solidFill>
            <a:srgbClr val="273E5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itchFamily="34" charset="0"/>
                <a:ea typeface="+mj-ea"/>
                <a:cs typeface="+mj-cs"/>
              </a:rPr>
              <a:t>Sopot</a:t>
            </a:r>
            <a:r>
              <a:rPr lang="pl-PL" sz="44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pl-PL" sz="20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Molo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</p:txBody>
      </p:sp>
      <p:pic>
        <p:nvPicPr>
          <p:cNvPr id="7" name="Picture 2" descr="H:\KOWIEL konsultacje z Partnerami\8. SOPOT\R10-49_Molo_2_k_wizualizacja_14.08.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028" y="4107943"/>
            <a:ext cx="4946170" cy="2182089"/>
          </a:xfrm>
          <a:prstGeom prst="rect">
            <a:avLst/>
          </a:prstGeom>
          <a:noFill/>
        </p:spPr>
      </p:pic>
      <p:sp>
        <p:nvSpPr>
          <p:cNvPr id="8" name="Tytuł 1"/>
          <p:cNvSpPr txBox="1">
            <a:spLocks/>
          </p:cNvSpPr>
          <p:nvPr/>
        </p:nvSpPr>
        <p:spPr bwMode="auto">
          <a:xfrm>
            <a:off x="6734629" y="3374113"/>
            <a:ext cx="4946170" cy="559257"/>
          </a:xfrm>
          <a:prstGeom prst="rect">
            <a:avLst/>
          </a:prstGeom>
          <a:solidFill>
            <a:srgbClr val="273E5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itchFamily="34" charset="0"/>
                <a:ea typeface="+mj-ea"/>
                <a:cs typeface="+mj-cs"/>
              </a:rPr>
              <a:t>Pelplin</a:t>
            </a:r>
            <a:r>
              <a:rPr lang="pl-PL" sz="44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pl-PL" sz="20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Małe Walichnowy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</p:txBody>
      </p:sp>
      <p:pic>
        <p:nvPicPr>
          <p:cNvPr id="9" name="Picture 2" descr="H:\KOWIEL konsultacje z Partnerami\7. Pelplin\Małe Walichnowy\R9-6b_Małe Walichnowy_k_wizualizacja_3_17.08.2015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34629" y="1732190"/>
            <a:ext cx="4946170" cy="1844981"/>
          </a:xfrm>
          <a:prstGeom prst="rect">
            <a:avLst/>
          </a:prstGeom>
          <a:noFill/>
        </p:spPr>
      </p:pic>
      <p:sp>
        <p:nvSpPr>
          <p:cNvPr id="13" name="Tytuł 1"/>
          <p:cNvSpPr txBox="1">
            <a:spLocks/>
          </p:cNvSpPr>
          <p:nvPr/>
        </p:nvSpPr>
        <p:spPr bwMode="auto">
          <a:xfrm>
            <a:off x="6778551" y="6158066"/>
            <a:ext cx="4962827" cy="504056"/>
          </a:xfrm>
          <a:prstGeom prst="rect">
            <a:avLst/>
          </a:prstGeom>
          <a:solidFill>
            <a:srgbClr val="273E5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itchFamily="34" charset="0"/>
                <a:ea typeface="+mj-ea"/>
                <a:cs typeface="+mj-cs"/>
              </a:rPr>
              <a:t>Puck</a:t>
            </a:r>
            <a:r>
              <a:rPr lang="pl-PL" sz="44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pl-PL" sz="2000" kern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Rozgard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</p:txBody>
      </p:sp>
      <p:sp>
        <p:nvSpPr>
          <p:cNvPr id="17" name="Tytuł 1"/>
          <p:cNvSpPr txBox="1">
            <a:spLocks/>
          </p:cNvSpPr>
          <p:nvPr/>
        </p:nvSpPr>
        <p:spPr>
          <a:xfrm>
            <a:off x="6379937" y="1035844"/>
            <a:ext cx="5848350" cy="56673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Miejsca postojowe 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r="3703"/>
          <a:stretch/>
        </p:blipFill>
        <p:spPr>
          <a:xfrm>
            <a:off x="6763656" y="4095344"/>
            <a:ext cx="4977721" cy="2194688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" y="245893"/>
            <a:ext cx="1700763" cy="56640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51" b="41491"/>
          <a:stretch/>
        </p:blipFill>
        <p:spPr>
          <a:xfrm>
            <a:off x="2005787" y="245894"/>
            <a:ext cx="1249032" cy="6375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1240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10819114" y="0"/>
            <a:ext cx="861848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31276" cy="6858000"/>
          </a:xfrm>
          <a:prstGeom prst="rect">
            <a:avLst/>
          </a:prstGeom>
        </p:spPr>
      </p:pic>
      <p:sp>
        <p:nvSpPr>
          <p:cNvPr id="10" name="Tytuł 1"/>
          <p:cNvSpPr txBox="1">
            <a:spLocks/>
          </p:cNvSpPr>
          <p:nvPr/>
        </p:nvSpPr>
        <p:spPr>
          <a:xfrm rot="16200000">
            <a:off x="8815607" y="3167799"/>
            <a:ext cx="4868862" cy="650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2800" dirty="0" smtClean="0">
                <a:latin typeface="Diavlo Book" panose="02000000000000000000" pitchFamily="50" charset="-18"/>
              </a:rPr>
              <a:t>Pomorskie szlaki rowerowe</a:t>
            </a:r>
            <a:endParaRPr lang="pl-PL" altLang="pl-PL" sz="2800" dirty="0">
              <a:latin typeface="Diavlo Book" panose="020000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7610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054" y="3489340"/>
            <a:ext cx="1781273" cy="3316514"/>
          </a:xfrm>
          <a:prstGeom prst="rect">
            <a:avLst/>
          </a:prstGeom>
          <a:effectLst>
            <a:outerShdw blurRad="279400" dist="215900" dir="2700000" sx="98000" sy="98000" algn="t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75" y="45358"/>
            <a:ext cx="1774604" cy="3316514"/>
          </a:xfrm>
          <a:prstGeom prst="rect">
            <a:avLst/>
          </a:prstGeom>
          <a:effectLst>
            <a:outerShdw blurRad="279400" dist="215900" dir="2700000" sx="98000" sy="98000" algn="t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767" y="45358"/>
            <a:ext cx="1780548" cy="3316514"/>
          </a:xfrm>
          <a:prstGeom prst="rect">
            <a:avLst/>
          </a:prstGeom>
          <a:effectLst>
            <a:outerShdw blurRad="279400" dist="215900" dir="2700000" sx="98000" sy="98000" algn="t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8" y="45358"/>
            <a:ext cx="1775607" cy="3316514"/>
          </a:xfrm>
          <a:prstGeom prst="rect">
            <a:avLst/>
          </a:prstGeom>
          <a:effectLst>
            <a:outerShdw blurRad="279400" dist="215900" dir="2700000" sx="98000" sy="98000" algn="t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0" y="3489340"/>
            <a:ext cx="1763208" cy="3265516"/>
          </a:xfrm>
          <a:prstGeom prst="rect">
            <a:avLst/>
          </a:prstGeom>
          <a:effectLst>
            <a:outerShdw blurRad="279400" dist="215900" dir="2700000" sx="98000" sy="98000" algn="t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75" y="3489340"/>
            <a:ext cx="1766430" cy="3265516"/>
          </a:xfrm>
          <a:prstGeom prst="rect">
            <a:avLst/>
          </a:prstGeom>
          <a:effectLst>
            <a:outerShdw blurRad="279400" dist="215900" dir="2700000" sx="98000" sy="98000" algn="t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48" y="3489340"/>
            <a:ext cx="1759663" cy="3265517"/>
          </a:xfrm>
          <a:prstGeom prst="rect">
            <a:avLst/>
          </a:prstGeom>
          <a:effectLst>
            <a:outerShdw blurRad="279400" dist="215900" dir="2700000" sx="98000" sy="98000" algn="t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1768" y="3489340"/>
            <a:ext cx="1780548" cy="3282630"/>
          </a:xfrm>
          <a:prstGeom prst="rect">
            <a:avLst/>
          </a:prstGeom>
          <a:effectLst>
            <a:outerShdw blurRad="279400" dist="215900" dir="2700000" sx="98000" sy="98000" algn="t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</p:spPr>
      </p:pic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7641639" y="718372"/>
            <a:ext cx="4868862" cy="650082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algn="l" eaLnBrk="1" hangingPunct="1"/>
            <a:r>
              <a:rPr lang="pl-PL" altLang="pl-PL" sz="2800" dirty="0">
                <a:latin typeface="Diavlo Book" panose="02000000000000000000" pitchFamily="50" charset="-18"/>
              </a:rPr>
              <a:t>Gadżety promocyjne</a:t>
            </a:r>
          </a:p>
        </p:txBody>
      </p:sp>
    </p:spTree>
    <p:extLst>
      <p:ext uri="{BB962C8B-B14F-4D97-AF65-F5344CB8AC3E}">
        <p14:creationId xmlns:p14="http://schemas.microsoft.com/office/powerpoint/2010/main" val="144930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57732" y="1551671"/>
            <a:ext cx="6006242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Przedsięwzięcia strategiczne WP </a:t>
            </a:r>
            <a:br>
              <a:rPr lang="pl-PL" sz="2000" dirty="0"/>
            </a:br>
            <a:r>
              <a:rPr lang="pl-PL" sz="1600" dirty="0" smtClean="0"/>
              <a:t>Marta Chełkowska – Dep. Turystyki UMWP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Rozwój regionalnej sieci szlaków rowerowych w Województwie </a:t>
            </a:r>
            <a:r>
              <a:rPr lang="pl-PL" sz="2000" dirty="0" smtClean="0"/>
              <a:t>Pomorskim </a:t>
            </a:r>
            <a:r>
              <a:rPr lang="pl-PL" sz="2000" dirty="0" smtClean="0"/>
              <a:t>                                               </a:t>
            </a:r>
            <a:r>
              <a:rPr lang="pl-PL" sz="1600" dirty="0" smtClean="0"/>
              <a:t>Michał </a:t>
            </a:r>
            <a:r>
              <a:rPr lang="pl-PL" sz="1600" dirty="0" smtClean="0"/>
              <a:t>Bieliński/Tomasz </a:t>
            </a:r>
            <a:r>
              <a:rPr lang="pl-PL" sz="1600" dirty="0" err="1" smtClean="0"/>
              <a:t>Legutko</a:t>
            </a:r>
            <a:r>
              <a:rPr lang="pl-PL" sz="1600" dirty="0" smtClean="0"/>
              <a:t> </a:t>
            </a:r>
            <a:r>
              <a:rPr lang="pl-PL" sz="1600" dirty="0" smtClean="0"/>
              <a:t>Dep</a:t>
            </a:r>
            <a:r>
              <a:rPr lang="pl-PL" sz="1600" dirty="0" smtClean="0"/>
              <a:t>. Turystyki UMWP</a:t>
            </a:r>
          </a:p>
          <a:p>
            <a:pPr>
              <a:defRPr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 smtClean="0"/>
              <a:t>Jak budować, zarządzać i promować trasy rowerowe – warsztat tematyczny na bazie doświadczeń                           i standardów </a:t>
            </a:r>
            <a:r>
              <a:rPr lang="pl-PL" sz="2000" dirty="0" err="1" smtClean="0"/>
              <a:t>Eurovelo</a:t>
            </a:r>
            <a:r>
              <a:rPr lang="pl-PL" sz="2000" dirty="0"/>
              <a:t> </a:t>
            </a:r>
            <a:r>
              <a:rPr lang="pl-PL" sz="2000" dirty="0" smtClean="0"/>
              <a:t>                                                        </a:t>
            </a:r>
            <a:r>
              <a:rPr lang="pl-PL" sz="1600" dirty="0" smtClean="0"/>
              <a:t>Łukasz </a:t>
            </a:r>
            <a:r>
              <a:rPr lang="pl-PL" sz="1600" dirty="0" err="1" smtClean="0"/>
              <a:t>Magrian</a:t>
            </a:r>
            <a:r>
              <a:rPr lang="pl-PL" sz="1600" dirty="0" smtClean="0"/>
              <a:t> PROT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Debata dotycząca możliwości połączenia Kaszubskiej Marszruty z trasami rowerowymi województwa </a:t>
            </a:r>
            <a:r>
              <a:rPr lang="pl-PL" sz="2000" dirty="0" smtClean="0"/>
              <a:t>pomorskiego                                                                 </a:t>
            </a:r>
            <a:r>
              <a:rPr lang="pl-PL" sz="1600" dirty="0" smtClean="0"/>
              <a:t>Debata z udziałem zaproszonych gości            </a:t>
            </a:r>
          </a:p>
          <a:p>
            <a:pPr>
              <a:defRPr/>
            </a:pPr>
            <a:r>
              <a:rPr lang="pl-PL" sz="2400" dirty="0"/>
              <a:t>	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" y="245893"/>
            <a:ext cx="1700763" cy="566402"/>
          </a:xfrm>
          <a:prstGeom prst="rect">
            <a:avLst/>
          </a:prstGeo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6343650" y="883444"/>
            <a:ext cx="5848350" cy="56673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Agenda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6" y="1792597"/>
            <a:ext cx="5504311" cy="379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title"/>
          </p:nvPr>
        </p:nvSpPr>
        <p:spPr>
          <a:xfrm>
            <a:off x="7323138" y="150813"/>
            <a:ext cx="4868862" cy="650082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algn="l" eaLnBrk="1" hangingPunct="1"/>
            <a:r>
              <a:rPr lang="pl-PL" altLang="pl-PL" sz="2800" dirty="0">
                <a:latin typeface="Diavlo Book" panose="02000000000000000000" pitchFamily="50" charset="-18"/>
              </a:rPr>
              <a:t>Gadżety promocyjne</a:t>
            </a:r>
          </a:p>
        </p:txBody>
      </p:sp>
      <p:pic>
        <p:nvPicPr>
          <p:cNvPr id="10243" name="Symbol zastępczy zawartości 1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36110" r="26752" b="5407"/>
          <a:stretch/>
        </p:blipFill>
        <p:spPr>
          <a:xfrm>
            <a:off x="1160744" y="952500"/>
            <a:ext cx="4395792" cy="2738204"/>
          </a:xfrm>
        </p:spPr>
      </p:pic>
      <p:pic>
        <p:nvPicPr>
          <p:cNvPr id="10244" name="Obraz 6" descr="POMORSKIE_nowe_propzycje_01.12.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5901" r="21780" b="72050"/>
          <a:stretch>
            <a:fillRect/>
          </a:stretch>
        </p:blipFill>
        <p:spPr bwMode="auto">
          <a:xfrm>
            <a:off x="201601" y="30166"/>
            <a:ext cx="13208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az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5829" b="2480"/>
          <a:stretch/>
        </p:blipFill>
        <p:spPr bwMode="auto">
          <a:xfrm>
            <a:off x="1146175" y="3845576"/>
            <a:ext cx="4410361" cy="275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Obraz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1" r="23958" b="9030"/>
          <a:stretch/>
        </p:blipFill>
        <p:spPr bwMode="auto">
          <a:xfrm>
            <a:off x="5720627" y="941128"/>
            <a:ext cx="4166323" cy="276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7" t="8627" b="21062"/>
          <a:stretch/>
        </p:blipFill>
        <p:spPr bwMode="auto">
          <a:xfrm>
            <a:off x="5730900" y="3845576"/>
            <a:ext cx="4156050" cy="277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73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01"/>
          <a:stretch/>
        </p:blipFill>
        <p:spPr>
          <a:xfrm>
            <a:off x="5074052" y="1191550"/>
            <a:ext cx="3912785" cy="2610847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38"/>
          <a:stretch/>
        </p:blipFill>
        <p:spPr>
          <a:xfrm>
            <a:off x="904484" y="4059609"/>
            <a:ext cx="3903260" cy="2610848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1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052" y="4059610"/>
            <a:ext cx="3930939" cy="261084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6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1"/>
          <a:stretch/>
        </p:blipFill>
        <p:spPr>
          <a:xfrm>
            <a:off x="904484" y="1191550"/>
            <a:ext cx="3912785" cy="2610847"/>
          </a:xfrm>
          <a:prstGeom prst="rect">
            <a:avLst/>
          </a:prstGeom>
        </p:spPr>
      </p:pic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7323138" y="150813"/>
            <a:ext cx="4868862" cy="650082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algn="l" eaLnBrk="1" hangingPunct="1"/>
            <a:r>
              <a:rPr lang="pl-PL" altLang="pl-PL" sz="2800" dirty="0">
                <a:latin typeface="Diavlo Book" panose="02000000000000000000" pitchFamily="50" charset="-18"/>
              </a:rPr>
              <a:t>Gadżety promocyjne</a:t>
            </a:r>
          </a:p>
        </p:txBody>
      </p:sp>
    </p:spTree>
    <p:extLst>
      <p:ext uri="{BB962C8B-B14F-4D97-AF65-F5344CB8AC3E}">
        <p14:creationId xmlns:p14="http://schemas.microsoft.com/office/powerpoint/2010/main" val="135622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/>
          <a:srcRect l="6106" t="2973" r="3698" b="6064"/>
          <a:stretch/>
        </p:blipFill>
        <p:spPr>
          <a:xfrm>
            <a:off x="546538" y="1831767"/>
            <a:ext cx="4708634" cy="315310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/>
          <a:srcRect l="6213" t="5363" r="29729" b="11905"/>
          <a:stretch/>
        </p:blipFill>
        <p:spPr>
          <a:xfrm>
            <a:off x="6367297" y="1270006"/>
            <a:ext cx="4991101" cy="45498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228600" dist="76200" dir="12240000" sx="97000" sy="23000" kx="900000" algn="br" rotWithShape="0">
              <a:srgbClr val="000000">
                <a:alpha val="43000"/>
              </a:srgbClr>
            </a:outerShdw>
          </a:effectLst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7323138" y="150813"/>
            <a:ext cx="4868862" cy="650082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algn="l" eaLnBrk="1" hangingPunct="1"/>
            <a:r>
              <a:rPr lang="pl-PL" altLang="pl-PL" sz="2800" dirty="0" smtClean="0">
                <a:latin typeface="Diavlo Book" panose="02000000000000000000" pitchFamily="50" charset="-18"/>
              </a:rPr>
              <a:t>Promocja </a:t>
            </a:r>
            <a:endParaRPr lang="pl-PL" altLang="pl-PL" sz="2800" dirty="0">
              <a:latin typeface="Diavlo Book" panose="020000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9138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329"/>
            <a:ext cx="12192000" cy="7028329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965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1" y="317042"/>
            <a:ext cx="1700763" cy="56640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02" y="1535527"/>
            <a:ext cx="10058400" cy="37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5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 txBox="1">
            <a:spLocks/>
          </p:cNvSpPr>
          <p:nvPr/>
        </p:nvSpPr>
        <p:spPr>
          <a:xfrm>
            <a:off x="3565004" y="740780"/>
            <a:ext cx="8663284" cy="1088020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err="1" smtClean="0">
                <a:solidFill>
                  <a:schemeClr val="bg1">
                    <a:lumMod val="85000"/>
                  </a:schemeClr>
                </a:solidFill>
              </a:rPr>
              <a:t>EuroVelo</a:t>
            </a:r>
            <a:r>
              <a:rPr lang="pl-PL" sz="3600" dirty="0" smtClean="0">
                <a:solidFill>
                  <a:schemeClr val="bg1">
                    <a:lumMod val="85000"/>
                  </a:schemeClr>
                </a:solidFill>
              </a:rPr>
              <a:t> – europejska sieć </a:t>
            </a:r>
            <a:r>
              <a:rPr lang="pl-PL" sz="3600" dirty="0" smtClean="0">
                <a:solidFill>
                  <a:schemeClr val="bg1">
                    <a:lumMod val="85000"/>
                  </a:schemeClr>
                </a:solidFill>
              </a:rPr>
              <a:t>tras </a:t>
            </a:r>
            <a:r>
              <a:rPr lang="pl-PL" sz="3600" dirty="0" smtClean="0">
                <a:solidFill>
                  <a:schemeClr val="bg1">
                    <a:lumMod val="85000"/>
                  </a:schemeClr>
                </a:solidFill>
              </a:rPr>
              <a:t>rowerowych </a:t>
            </a:r>
            <a:endParaRPr lang="pl-PL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1" y="317042"/>
            <a:ext cx="1700763" cy="56640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27" y="2245489"/>
            <a:ext cx="5710949" cy="232565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27" y="4698461"/>
            <a:ext cx="5703154" cy="204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3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6343650" y="883444"/>
            <a:ext cx="5848350" cy="56673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err="1" smtClean="0">
                <a:solidFill>
                  <a:schemeClr val="bg1">
                    <a:lumMod val="85000"/>
                  </a:schemeClr>
                </a:solidFill>
              </a:rPr>
              <a:t>EuroVelo</a:t>
            </a:r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 w liczbach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6343650" y="1739231"/>
            <a:ext cx="56460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altLang="pl-PL" sz="2400" b="1" dirty="0" smtClean="0">
              <a:solidFill>
                <a:srgbClr val="000000"/>
              </a:solidFill>
            </a:endParaRPr>
          </a:p>
          <a:p>
            <a:r>
              <a:rPr lang="pl-PL" altLang="pl-PL" sz="2400" b="1" dirty="0" smtClean="0">
                <a:solidFill>
                  <a:srgbClr val="000000"/>
                </a:solidFill>
              </a:rPr>
              <a:t>15 międzynarodowych tras</a:t>
            </a:r>
          </a:p>
          <a:p>
            <a:endParaRPr lang="pl-PL" altLang="pl-PL" sz="2400" b="1" dirty="0" smtClean="0">
              <a:solidFill>
                <a:srgbClr val="000000"/>
              </a:solidFill>
            </a:endParaRPr>
          </a:p>
          <a:p>
            <a:r>
              <a:rPr lang="pl-PL" altLang="pl-PL" sz="2400" b="1" dirty="0" smtClean="0">
                <a:solidFill>
                  <a:srgbClr val="000000"/>
                </a:solidFill>
              </a:rPr>
              <a:t>Ponad 70 000 km</a:t>
            </a:r>
          </a:p>
          <a:p>
            <a:endParaRPr lang="pl-PL" altLang="pl-PL" sz="2400" b="1" dirty="0" smtClean="0">
              <a:solidFill>
                <a:srgbClr val="000000"/>
              </a:solidFill>
            </a:endParaRPr>
          </a:p>
          <a:p>
            <a:r>
              <a:rPr lang="pl-PL" altLang="pl-PL" sz="2400" b="1" dirty="0" smtClean="0">
                <a:solidFill>
                  <a:srgbClr val="000000"/>
                </a:solidFill>
              </a:rPr>
              <a:t>42 kraje</a:t>
            </a:r>
          </a:p>
          <a:p>
            <a:endParaRPr lang="pl-PL" altLang="pl-PL" sz="2400" b="1" dirty="0" smtClean="0">
              <a:solidFill>
                <a:srgbClr val="000000"/>
              </a:solidFill>
            </a:endParaRPr>
          </a:p>
          <a:p>
            <a:r>
              <a:rPr lang="pl-PL" altLang="pl-PL" sz="2400" b="1" dirty="0" smtClean="0">
                <a:solidFill>
                  <a:srgbClr val="000000"/>
                </a:solidFill>
              </a:rPr>
              <a:t>*w Polsce – 6 tras</a:t>
            </a:r>
          </a:p>
          <a:p>
            <a:endParaRPr lang="pl-PL" altLang="pl-PL" sz="2400" b="1" dirty="0" smtClean="0">
              <a:solidFill>
                <a:srgbClr val="000000"/>
              </a:solidFill>
            </a:endParaRPr>
          </a:p>
          <a:p>
            <a:r>
              <a:rPr lang="pl-PL" altLang="pl-PL" sz="2400" b="1" dirty="0" smtClean="0">
                <a:solidFill>
                  <a:srgbClr val="000000"/>
                </a:solidFill>
              </a:rPr>
              <a:t>*w woj. pomorskim 3 trasy </a:t>
            </a:r>
          </a:p>
          <a:p>
            <a:endParaRPr lang="pl-PL" sz="24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7" y="1166813"/>
            <a:ext cx="4768770" cy="53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5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1" y="317042"/>
            <a:ext cx="1700763" cy="56640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02" y="1535527"/>
            <a:ext cx="10058400" cy="37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3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>
                <a:solidFill>
                  <a:schemeClr val="bg1">
                    <a:lumMod val="85000"/>
                  </a:schemeClr>
                </a:solidFill>
              </a:rPr>
              <a:t>Europejski Standard Certyfikacji - cele, główne kryteria oceny, sposób badania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5000262" y="1739231"/>
            <a:ext cx="71917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altLang="pl-PL" sz="2400" b="1" dirty="0" smtClean="0">
              <a:solidFill>
                <a:srgbClr val="000000"/>
              </a:solidFill>
            </a:endParaRPr>
          </a:p>
          <a:p>
            <a:endParaRPr lang="pl-PL" altLang="pl-PL" sz="2400" b="1" dirty="0" smtClean="0">
              <a:solidFill>
                <a:srgbClr val="000000"/>
              </a:solidFill>
            </a:endParaRPr>
          </a:p>
          <a:p>
            <a:r>
              <a:rPr lang="pl-PL" altLang="pl-PL" sz="2400" b="1" dirty="0">
                <a:solidFill>
                  <a:srgbClr val="000000"/>
                </a:solidFill>
              </a:rPr>
              <a:t>Poprawa jakości Europejskiej Sieci Tras Rowerowych poprzez wskazanie miejsc krytycznych/problemowych w sieci oraz motywowanie instytucji odpowiedzialnych (decydentów) do rozwiązania zdiagnozowanych problemów</a:t>
            </a:r>
            <a:r>
              <a:rPr lang="pl-PL" altLang="pl-PL" sz="2400" b="1" dirty="0" smtClean="0">
                <a:solidFill>
                  <a:srgbClr val="000000"/>
                </a:solidFill>
              </a:rPr>
              <a:t>.</a:t>
            </a:r>
          </a:p>
          <a:p>
            <a:endParaRPr lang="pl-PL" altLang="pl-PL" sz="2400" b="1" dirty="0">
              <a:solidFill>
                <a:srgbClr val="000000"/>
              </a:solidFill>
            </a:endParaRPr>
          </a:p>
          <a:p>
            <a:r>
              <a:rPr lang="pl-PL" altLang="pl-PL" sz="2400" b="1" dirty="0" smtClean="0">
                <a:solidFill>
                  <a:srgbClr val="000000"/>
                </a:solidFill>
              </a:rPr>
              <a:t>Zapewnienie </a:t>
            </a:r>
            <a:r>
              <a:rPr lang="pl-PL" altLang="pl-PL" sz="2400" b="1" dirty="0">
                <a:solidFill>
                  <a:srgbClr val="000000"/>
                </a:solidFill>
              </a:rPr>
              <a:t>kontroli jakości tras jako zachęta do korzystania z certyfikowanych międzynarodowych tras rowerowych.</a:t>
            </a:r>
            <a:endParaRPr lang="pl-PL" sz="2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014" y="2338083"/>
            <a:ext cx="5718538" cy="38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4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Główni użytkownicy 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4857524" y="1739231"/>
            <a:ext cx="73344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altLang="pl-PL" sz="2400" b="1" dirty="0" smtClean="0">
              <a:solidFill>
                <a:srgbClr val="000000"/>
              </a:solidFill>
            </a:endParaRPr>
          </a:p>
          <a:p>
            <a:endParaRPr lang="pl-PL" altLang="pl-PL" sz="2400" b="1" dirty="0" smtClean="0">
              <a:solidFill>
                <a:srgbClr val="000000"/>
              </a:solidFill>
            </a:endParaRPr>
          </a:p>
          <a:p>
            <a:r>
              <a:rPr lang="pl-PL" altLang="pl-PL" sz="2400" b="1" dirty="0" smtClean="0">
                <a:solidFill>
                  <a:srgbClr val="000000"/>
                </a:solidFill>
              </a:rPr>
              <a:t>Rowerzyści na „wakacjach rowerowych”</a:t>
            </a:r>
          </a:p>
          <a:p>
            <a:endParaRPr lang="pl-PL" sz="2400" b="1" dirty="0">
              <a:solidFill>
                <a:srgbClr val="000000"/>
              </a:solidFill>
            </a:endParaRPr>
          </a:p>
          <a:p>
            <a:r>
              <a:rPr lang="pl-PL" sz="2400" b="1" dirty="0" smtClean="0">
                <a:solidFill>
                  <a:srgbClr val="000000"/>
                </a:solidFill>
              </a:rPr>
              <a:t>Turyści korzystający okazjonalnie z tras podczas wakacji</a:t>
            </a:r>
          </a:p>
          <a:p>
            <a:endParaRPr lang="pl-PL" sz="2400" b="1" dirty="0">
              <a:solidFill>
                <a:srgbClr val="000000"/>
              </a:solidFill>
            </a:endParaRPr>
          </a:p>
          <a:p>
            <a:r>
              <a:rPr lang="pl-PL" sz="2400" b="1" dirty="0" smtClean="0">
                <a:solidFill>
                  <a:srgbClr val="000000"/>
                </a:solidFill>
              </a:rPr>
              <a:t>Rowerzyści jednodniowi (wypoczynek)</a:t>
            </a:r>
          </a:p>
          <a:p>
            <a:endParaRPr lang="pl-PL" sz="2400" b="1" dirty="0">
              <a:solidFill>
                <a:srgbClr val="000000"/>
              </a:solidFill>
            </a:endParaRPr>
          </a:p>
          <a:p>
            <a:r>
              <a:rPr lang="pl-PL" sz="2400" b="1" dirty="0" smtClean="0">
                <a:solidFill>
                  <a:srgbClr val="000000"/>
                </a:solidFill>
              </a:rPr>
              <a:t>Lokalni użytkownicy (mieszkańcy dojeżdżający do pracy)</a:t>
            </a:r>
          </a:p>
          <a:p>
            <a:endParaRPr lang="pl-PL" sz="2400" b="1" dirty="0">
              <a:solidFill>
                <a:srgbClr val="000000"/>
              </a:solidFill>
            </a:endParaRPr>
          </a:p>
          <a:p>
            <a:r>
              <a:rPr lang="pl-PL" sz="2400" b="1" dirty="0" smtClean="0">
                <a:solidFill>
                  <a:srgbClr val="000000"/>
                </a:solidFill>
              </a:rPr>
              <a:t>Sportowcy, użytkownicy rekreacyjni</a:t>
            </a:r>
            <a:endParaRPr lang="pl-PL" sz="2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014" y="2338083"/>
            <a:ext cx="5718538" cy="38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9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ierzeja.com/media/slider/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7" r="11598"/>
          <a:stretch/>
        </p:blipFill>
        <p:spPr bwMode="auto">
          <a:xfrm>
            <a:off x="-14514" y="0"/>
            <a:ext cx="12206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6502400" y="3429000"/>
            <a:ext cx="5689600" cy="1046440"/>
          </a:xfrm>
          <a:prstGeom prst="rect">
            <a:avLst/>
          </a:prstGeom>
          <a:solidFill>
            <a:srgbClr val="273E58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600" b="1" spc="300" dirty="0" smtClean="0">
                <a:solidFill>
                  <a:schemeClr val="bg1"/>
                </a:solidFill>
                <a:latin typeface="Diavlo Light" panose="02000000000000000000" pitchFamily="50" charset="-18"/>
                <a:ea typeface="Segoe UI Historic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pl-PL" sz="600" b="1" spc="300" dirty="0" smtClean="0">
                <a:solidFill>
                  <a:schemeClr val="bg1"/>
                </a:solidFill>
                <a:latin typeface="Diavlo Light" panose="02000000000000000000" pitchFamily="50" charset="-18"/>
                <a:ea typeface="Segoe UI Historic" panose="020B0502040204020203" pitchFamily="34" charset="0"/>
                <a:cs typeface="Segoe UI Light" panose="020B0502040204020203" pitchFamily="34" charset="0"/>
              </a:rPr>
            </a:br>
            <a:endParaRPr lang="pl-PL" sz="600" b="1" spc="300" dirty="0" smtClean="0">
              <a:solidFill>
                <a:schemeClr val="bg1"/>
              </a:solidFill>
              <a:latin typeface="Diavlo Light" panose="02000000000000000000" pitchFamily="50" charset="-18"/>
              <a:ea typeface="Segoe UI Historic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pl-PL" sz="600" b="1" spc="300" dirty="0" smtClean="0">
                <a:solidFill>
                  <a:schemeClr val="bg1"/>
                </a:solidFill>
                <a:latin typeface="Diavlo Light" panose="02000000000000000000" pitchFamily="50" charset="-18"/>
                <a:ea typeface="Segoe UI Historic" panose="020B0502040204020203" pitchFamily="34" charset="0"/>
                <a:cs typeface="Segoe UI Light" panose="020B0502040204020203" pitchFamily="34" charset="0"/>
              </a:rPr>
              <a:t>             </a:t>
            </a:r>
            <a:br>
              <a:rPr lang="pl-PL" sz="600" b="1" spc="300" dirty="0" smtClean="0">
                <a:solidFill>
                  <a:schemeClr val="bg1"/>
                </a:solidFill>
                <a:latin typeface="Diavlo Light" panose="02000000000000000000" pitchFamily="50" charset="-18"/>
                <a:ea typeface="Segoe UI Historic" panose="020B0502040204020203" pitchFamily="34" charset="0"/>
                <a:cs typeface="Segoe UI Light" panose="020B0502040204020203" pitchFamily="34" charset="0"/>
              </a:rPr>
            </a:br>
            <a:r>
              <a:rPr lang="pl-PL" sz="600" b="1" spc="300" dirty="0" smtClean="0">
                <a:solidFill>
                  <a:schemeClr val="bg1"/>
                </a:solidFill>
                <a:latin typeface="Diavlo Light" panose="02000000000000000000" pitchFamily="50" charset="-18"/>
                <a:ea typeface="Segoe UI Historic" panose="020B0502040204020203" pitchFamily="34" charset="0"/>
                <a:cs typeface="Segoe UI Light" panose="020B0502040204020203" pitchFamily="34" charset="0"/>
              </a:rPr>
              <a:t>                           </a:t>
            </a:r>
            <a:r>
              <a:rPr lang="pl-PL" sz="3200" b="1" spc="300" dirty="0" smtClean="0">
                <a:solidFill>
                  <a:schemeClr val="bg1"/>
                </a:solidFill>
                <a:latin typeface="Diavlo Light" panose="02000000000000000000" pitchFamily="50" charset="-18"/>
                <a:ea typeface="Segoe UI Historic" panose="020B0502040204020203" pitchFamily="34" charset="0"/>
                <a:cs typeface="Segoe UI Light" panose="020B0502040204020203" pitchFamily="34" charset="0"/>
              </a:rPr>
              <a:t>2020</a:t>
            </a:r>
            <a:br>
              <a:rPr lang="pl-PL" sz="3200" b="1" spc="300" dirty="0" smtClean="0">
                <a:solidFill>
                  <a:schemeClr val="bg1"/>
                </a:solidFill>
                <a:latin typeface="Diavlo Light" panose="02000000000000000000" pitchFamily="50" charset="-18"/>
                <a:ea typeface="Segoe UI Historic" panose="020B0502040204020203" pitchFamily="34" charset="0"/>
                <a:cs typeface="Segoe UI Light" panose="020B0502040204020203" pitchFamily="34" charset="0"/>
              </a:rPr>
            </a:br>
            <a:r>
              <a:rPr lang="pl-PL" sz="600" b="1" spc="300" dirty="0" smtClean="0">
                <a:solidFill>
                  <a:schemeClr val="bg1"/>
                </a:solidFill>
                <a:latin typeface="Diavlo Light" panose="02000000000000000000" pitchFamily="50" charset="-18"/>
                <a:ea typeface="Segoe UI Historic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pl-PL" sz="600" b="1" spc="300" dirty="0" smtClean="0">
                <a:solidFill>
                  <a:schemeClr val="bg1"/>
                </a:solidFill>
                <a:latin typeface="Diavlo Light" panose="02000000000000000000" pitchFamily="50" charset="-18"/>
                <a:ea typeface="Segoe UI Historic" panose="020B0502040204020203" pitchFamily="34" charset="0"/>
                <a:cs typeface="Segoe UI Light" panose="020B0502040204020203" pitchFamily="34" charset="0"/>
              </a:rPr>
            </a:br>
            <a:endParaRPr lang="pl-PL" sz="600" b="1" spc="300" dirty="0">
              <a:solidFill>
                <a:schemeClr val="bg1"/>
              </a:solidFill>
              <a:latin typeface="Diavlo Light" panose="02000000000000000000" pitchFamily="50" charset="-18"/>
              <a:ea typeface="Segoe UI Historic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4" y="3501729"/>
            <a:ext cx="2466465" cy="821403"/>
          </a:xfrm>
        </p:spPr>
      </p:pic>
      <p:sp>
        <p:nvSpPr>
          <p:cNvPr id="16" name="pole tekstowe 15"/>
          <p:cNvSpPr txBox="1"/>
          <p:nvPr/>
        </p:nvSpPr>
        <p:spPr>
          <a:xfrm>
            <a:off x="6502400" y="4688114"/>
            <a:ext cx="5689599" cy="1107996"/>
          </a:xfrm>
          <a:prstGeom prst="rect">
            <a:avLst/>
          </a:prstGeom>
          <a:solidFill>
            <a:srgbClr val="273E58">
              <a:alpha val="63000"/>
            </a:srgbClr>
          </a:solidFill>
        </p:spPr>
        <p:txBody>
          <a:bodyPr wrap="square" rtlCol="0">
            <a:spAutoFit/>
          </a:bodyPr>
          <a:lstStyle/>
          <a:p>
            <a:pPr algn="r" defTabSz="884238"/>
            <a:r>
              <a:rPr lang="pl-PL" sz="2400" b="1" dirty="0">
                <a:solidFill>
                  <a:schemeClr val="bg1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Marta </a:t>
            </a:r>
            <a:r>
              <a:rPr lang="pl-PL" sz="2400" b="1" dirty="0" smtClean="0">
                <a:solidFill>
                  <a:schemeClr val="bg1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Chełkowska </a:t>
            </a:r>
            <a:br>
              <a:rPr lang="pl-PL" sz="2400" b="1" dirty="0" smtClean="0">
                <a:solidFill>
                  <a:schemeClr val="bg1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600" b="1" dirty="0" smtClean="0">
                <a:solidFill>
                  <a:schemeClr val="bg1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endParaRPr lang="pl-PL" sz="600" b="1" dirty="0">
              <a:solidFill>
                <a:schemeClr val="bg1"/>
              </a:solidFill>
              <a:latin typeface="+mj-lt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r"/>
            <a:r>
              <a:rPr lang="pl-PL" dirty="0">
                <a:solidFill>
                  <a:schemeClr val="bg1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rPr>
              <a:t>Dyrektor Departamentu Turystyki </a:t>
            </a:r>
            <a:endParaRPr lang="pl-PL" dirty="0" smtClean="0">
              <a:solidFill>
                <a:schemeClr val="bg1"/>
              </a:solidFill>
              <a:latin typeface="+mj-lt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r"/>
            <a:endParaRPr lang="pl-PL" dirty="0">
              <a:solidFill>
                <a:schemeClr val="bg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8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Klasyfikacja użytkowników przyjęta na potrzeby certyfikacji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97492" y="1739231"/>
            <a:ext cx="118945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altLang="pl-PL" sz="2400" b="1" dirty="0" smtClean="0">
              <a:solidFill>
                <a:srgbClr val="000000"/>
              </a:solidFill>
            </a:endParaRPr>
          </a:p>
          <a:p>
            <a:r>
              <a:rPr lang="pl-PL" altLang="pl-PL" sz="2400" b="1" dirty="0">
                <a:solidFill>
                  <a:srgbClr val="000000"/>
                </a:solidFill>
              </a:rPr>
              <a:t>Doświadczeni rowerzyści </a:t>
            </a:r>
            <a:r>
              <a:rPr lang="pl-PL" altLang="pl-PL" sz="2400" dirty="0">
                <a:solidFill>
                  <a:srgbClr val="000000"/>
                </a:solidFill>
              </a:rPr>
              <a:t>(</a:t>
            </a:r>
            <a:r>
              <a:rPr lang="pl-PL" altLang="pl-PL" sz="2400" dirty="0" smtClean="0">
                <a:solidFill>
                  <a:srgbClr val="000000"/>
                </a:solidFill>
              </a:rPr>
              <a:t>osoby, </a:t>
            </a:r>
            <a:r>
              <a:rPr lang="pl-PL" altLang="pl-PL" sz="2400" dirty="0">
                <a:solidFill>
                  <a:srgbClr val="000000"/>
                </a:solidFill>
              </a:rPr>
              <a:t>które korzystają z roweru jako głównego </a:t>
            </a:r>
            <a:r>
              <a:rPr lang="pl-PL" altLang="pl-PL" sz="2400" dirty="0" smtClean="0">
                <a:solidFill>
                  <a:srgbClr val="000000"/>
                </a:solidFill>
              </a:rPr>
              <a:t>środka </a:t>
            </a:r>
            <a:r>
              <a:rPr lang="pl-PL" altLang="pl-PL" sz="2400" dirty="0">
                <a:solidFill>
                  <a:srgbClr val="000000"/>
                </a:solidFill>
              </a:rPr>
              <a:t>komunikacji na co dzień oraz podczas </a:t>
            </a:r>
            <a:r>
              <a:rPr lang="pl-PL" altLang="pl-PL" sz="2400" dirty="0" smtClean="0">
                <a:solidFill>
                  <a:srgbClr val="000000"/>
                </a:solidFill>
              </a:rPr>
              <a:t>wakacji/urlopu)</a:t>
            </a:r>
          </a:p>
          <a:p>
            <a:endParaRPr lang="pl-PL" altLang="pl-PL" sz="2400" dirty="0">
              <a:solidFill>
                <a:srgbClr val="000000"/>
              </a:solidFill>
            </a:endParaRPr>
          </a:p>
          <a:p>
            <a:r>
              <a:rPr lang="pl-PL" altLang="pl-PL" sz="2400" b="1" dirty="0" smtClean="0">
                <a:solidFill>
                  <a:srgbClr val="000000"/>
                </a:solidFill>
              </a:rPr>
              <a:t>Rowerzyści z </a:t>
            </a:r>
            <a:r>
              <a:rPr lang="pl-PL" altLang="pl-PL" sz="2400" b="1" dirty="0">
                <a:solidFill>
                  <a:srgbClr val="000000"/>
                </a:solidFill>
              </a:rPr>
              <a:t>podstawowym doświadczeniem </a:t>
            </a:r>
            <a:r>
              <a:rPr lang="pl-PL" altLang="pl-PL" sz="2400" dirty="0" smtClean="0">
                <a:solidFill>
                  <a:srgbClr val="000000"/>
                </a:solidFill>
              </a:rPr>
              <a:t>(osoby, </a:t>
            </a:r>
            <a:r>
              <a:rPr lang="pl-PL" altLang="pl-PL" sz="2400" dirty="0">
                <a:solidFill>
                  <a:srgbClr val="000000"/>
                </a:solidFill>
              </a:rPr>
              <a:t>które z roweru korzystają okazjonalnie, z niewielkim doświadczeniem rekreacyjnych wypadów rowerowych. Jest to średnio doświadczona grupa rowerzystów o przeciętnej </a:t>
            </a:r>
            <a:r>
              <a:rPr lang="pl-PL" altLang="pl-PL" sz="2400" dirty="0" smtClean="0">
                <a:solidFill>
                  <a:srgbClr val="000000"/>
                </a:solidFill>
              </a:rPr>
              <a:t>kondycji)</a:t>
            </a:r>
            <a:endParaRPr lang="pl-PL" altLang="pl-PL" sz="2400" dirty="0">
              <a:solidFill>
                <a:srgbClr val="000000"/>
              </a:solidFill>
            </a:endParaRPr>
          </a:p>
          <a:p>
            <a:endParaRPr lang="pl-PL" altLang="pl-PL" sz="2400" b="1" dirty="0" smtClean="0">
              <a:solidFill>
                <a:srgbClr val="000000"/>
              </a:solidFill>
            </a:endParaRPr>
          </a:p>
          <a:p>
            <a:r>
              <a:rPr lang="pl-PL" altLang="pl-PL" sz="2400" b="1" dirty="0" smtClean="0">
                <a:solidFill>
                  <a:srgbClr val="000000"/>
                </a:solidFill>
              </a:rPr>
              <a:t>Rowerzyści niedoświadczeni </a:t>
            </a:r>
            <a:r>
              <a:rPr lang="pl-PL" altLang="pl-PL" sz="2400" dirty="0" smtClean="0">
                <a:solidFill>
                  <a:srgbClr val="000000"/>
                </a:solidFill>
              </a:rPr>
              <a:t>( użytkownicy okazjonalni, z małym </a:t>
            </a:r>
            <a:r>
              <a:rPr lang="pl-PL" sz="2400" dirty="0" smtClean="0"/>
              <a:t>doświadczeniem </a:t>
            </a:r>
            <a:r>
              <a:rPr lang="pl-PL" sz="2400" dirty="0"/>
              <a:t>oraz </a:t>
            </a:r>
            <a:r>
              <a:rPr lang="pl-PL" sz="2400" dirty="0" smtClean="0"/>
              <a:t>ze specjalnymi wymaganiami (np. rowery z przyczepkami </a:t>
            </a:r>
            <a:r>
              <a:rPr lang="pl-PL" sz="2400" dirty="0"/>
              <a:t>dla dzieci, </a:t>
            </a:r>
            <a:r>
              <a:rPr lang="pl-PL" sz="2400" dirty="0" smtClean="0"/>
              <a:t>tandemy, rowery specjalne </a:t>
            </a:r>
            <a:r>
              <a:rPr lang="pl-PL" sz="2400" dirty="0"/>
              <a:t>dla osób niepełnosprawnych itp</a:t>
            </a:r>
            <a:r>
              <a:rPr lang="pl-PL" sz="2400" dirty="0" smtClean="0"/>
              <a:t>.) </a:t>
            </a:r>
            <a:endParaRPr lang="pl-PL" sz="2400" dirty="0"/>
          </a:p>
          <a:p>
            <a:endParaRPr lang="pl-PL" altLang="pl-PL" sz="2400" b="1" dirty="0">
              <a:solidFill>
                <a:srgbClr val="000000"/>
              </a:solidFill>
            </a:endParaRPr>
          </a:p>
          <a:p>
            <a:endParaRPr lang="pl-PL" altLang="pl-PL" sz="2400" b="1" dirty="0" smtClean="0">
              <a:solidFill>
                <a:srgbClr val="000000"/>
              </a:solidFill>
            </a:endParaRPr>
          </a:p>
          <a:p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96133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Kryteria oceny przyjęte na potrzeby certyfikacji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97492" y="1739231"/>
            <a:ext cx="118945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altLang="pl-PL" sz="2400" b="1" dirty="0" smtClean="0">
              <a:solidFill>
                <a:srgbClr val="000000"/>
              </a:solidFill>
            </a:endParaRPr>
          </a:p>
          <a:p>
            <a:r>
              <a:rPr lang="pl-PL" altLang="pl-PL" sz="2400" b="1" dirty="0">
                <a:solidFill>
                  <a:srgbClr val="000000"/>
                </a:solidFill>
              </a:rPr>
              <a:t>KRYTERIUM PODSTAWOWE – spełnia oczekiwania </a:t>
            </a:r>
            <a:r>
              <a:rPr lang="pl-PL" altLang="pl-PL" sz="2400" b="1" dirty="0" smtClean="0">
                <a:solidFill>
                  <a:srgbClr val="000000"/>
                </a:solidFill>
              </a:rPr>
              <a:t>doświadczonych rowerzystów, certyfikowana </a:t>
            </a:r>
            <a:r>
              <a:rPr lang="pl-PL" altLang="pl-PL" sz="2400" b="1" dirty="0">
                <a:solidFill>
                  <a:srgbClr val="000000"/>
                </a:solidFill>
              </a:rPr>
              <a:t>trasa na całej długości musi spełniać KRYTERIUM </a:t>
            </a:r>
            <a:r>
              <a:rPr lang="pl-PL" altLang="pl-PL" sz="2400" b="1" dirty="0" smtClean="0">
                <a:solidFill>
                  <a:srgbClr val="000000"/>
                </a:solidFill>
              </a:rPr>
              <a:t>PODSTAWOWE</a:t>
            </a:r>
          </a:p>
          <a:p>
            <a:endParaRPr lang="pl-PL" altLang="pl-PL" sz="2400" dirty="0">
              <a:solidFill>
                <a:srgbClr val="000000"/>
              </a:solidFill>
            </a:endParaRPr>
          </a:p>
          <a:p>
            <a:r>
              <a:rPr lang="pl-PL" altLang="pl-PL" sz="2400" b="1" dirty="0">
                <a:solidFill>
                  <a:srgbClr val="000000"/>
                </a:solidFill>
              </a:rPr>
              <a:t>KRYTERIUM GŁÓWNE – spełnia oczekiwania </a:t>
            </a:r>
            <a:r>
              <a:rPr lang="pl-PL" altLang="pl-PL" sz="2400" b="1" dirty="0" smtClean="0">
                <a:solidFill>
                  <a:srgbClr val="000000"/>
                </a:solidFill>
              </a:rPr>
              <a:t>rowerzystów z podstawowym doświadczeniem, co </a:t>
            </a:r>
            <a:r>
              <a:rPr lang="pl-PL" altLang="pl-PL" sz="2400" b="1" dirty="0">
                <a:solidFill>
                  <a:srgbClr val="000000"/>
                </a:solidFill>
              </a:rPr>
              <a:t>najmniej 70% długości certyfikowanej trasy musi spełniać KRYTERIUM </a:t>
            </a:r>
            <a:r>
              <a:rPr lang="pl-PL" altLang="pl-PL" sz="2400" b="1" dirty="0" smtClean="0">
                <a:solidFill>
                  <a:srgbClr val="000000"/>
                </a:solidFill>
              </a:rPr>
              <a:t>GŁÓWNE</a:t>
            </a:r>
          </a:p>
          <a:p>
            <a:endParaRPr lang="pl-PL" altLang="pl-PL" sz="2400" b="1" dirty="0" smtClean="0">
              <a:solidFill>
                <a:srgbClr val="000000"/>
              </a:solidFill>
            </a:endParaRPr>
          </a:p>
          <a:p>
            <a:r>
              <a:rPr lang="pl-PL" altLang="pl-PL" sz="2400" b="1" dirty="0">
                <a:solidFill>
                  <a:srgbClr val="000000"/>
                </a:solidFill>
              </a:rPr>
              <a:t>KRYTERIUM DODATKOWE – odpowiada oczekiwaniom niedoświadczonych oraz bardziej wymagających rowerzystów oraz użytkowników rowerów specjalistycznych </a:t>
            </a:r>
            <a:endParaRPr lang="pl-PL" altLang="pl-PL" sz="2400" b="1" dirty="0" smtClean="0">
              <a:solidFill>
                <a:srgbClr val="000000"/>
              </a:solidFill>
            </a:endParaRPr>
          </a:p>
          <a:p>
            <a:endParaRPr lang="pl-PL" altLang="pl-PL" sz="2400" b="1" dirty="0">
              <a:solidFill>
                <a:srgbClr val="000000"/>
              </a:solidFill>
            </a:endParaRPr>
          </a:p>
          <a:p>
            <a:r>
              <a:rPr lang="pl-PL" altLang="pl-PL" sz="2400" b="1" dirty="0" smtClean="0">
                <a:solidFill>
                  <a:srgbClr val="000000"/>
                </a:solidFill>
              </a:rPr>
              <a:t>Do </a:t>
            </a:r>
            <a:r>
              <a:rPr lang="pl-PL" altLang="pl-PL" sz="2400" b="1" dirty="0">
                <a:solidFill>
                  <a:srgbClr val="000000"/>
                </a:solidFill>
              </a:rPr>
              <a:t>oceny trasy mogą zostać włączone także dalsze kryteria (pozytywne i negatywne).</a:t>
            </a:r>
          </a:p>
          <a:p>
            <a:endParaRPr lang="pl-PL" altLang="pl-PL" sz="2400" b="1" dirty="0" smtClean="0">
              <a:solidFill>
                <a:srgbClr val="000000"/>
              </a:solidFill>
            </a:endParaRPr>
          </a:p>
          <a:p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8801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4583576" y="516083"/>
            <a:ext cx="7608424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40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Główni użytkownicy/Kryteria Oceny</a:t>
            </a:r>
          </a:p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4857524" y="1739231"/>
            <a:ext cx="7334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9" y="1970063"/>
            <a:ext cx="11369294" cy="4416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11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Certyfikacja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5000262" y="2294816"/>
            <a:ext cx="71917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r>
              <a:rPr lang="pl-PL" altLang="pl-PL" sz="2400" b="1" dirty="0">
                <a:solidFill>
                  <a:srgbClr val="000000"/>
                </a:solidFill>
              </a:rPr>
              <a:t>Podczas procesu certyfikacji, trasom przyznawane </a:t>
            </a:r>
            <a:r>
              <a:rPr lang="pl-PL" altLang="pl-PL" sz="2400" b="1" dirty="0" smtClean="0">
                <a:solidFill>
                  <a:srgbClr val="000000"/>
                </a:solidFill>
              </a:rPr>
              <a:t>są </a:t>
            </a:r>
            <a:r>
              <a:rPr lang="pl-PL" altLang="pl-PL" sz="2400" b="1" dirty="0">
                <a:solidFill>
                  <a:srgbClr val="000000"/>
                </a:solidFill>
              </a:rPr>
              <a:t>punkty. Ilość punktów zależna </a:t>
            </a:r>
            <a:r>
              <a:rPr lang="pl-PL" altLang="pl-PL" sz="2400" b="1" dirty="0" smtClean="0">
                <a:solidFill>
                  <a:srgbClr val="000000"/>
                </a:solidFill>
              </a:rPr>
              <a:t>jest </a:t>
            </a:r>
            <a:r>
              <a:rPr lang="pl-PL" altLang="pl-PL" sz="2400" b="1" dirty="0">
                <a:solidFill>
                  <a:srgbClr val="000000"/>
                </a:solidFill>
              </a:rPr>
              <a:t>od stopnia spełnienia kryteriów w poszczególnych kategoriach. Trasa może uzyskać certyfikat </a:t>
            </a:r>
            <a:r>
              <a:rPr lang="pl-PL" altLang="pl-PL" sz="2400" b="1" dirty="0" err="1">
                <a:solidFill>
                  <a:srgbClr val="000000"/>
                </a:solidFill>
              </a:rPr>
              <a:t>EuroVelo</a:t>
            </a:r>
            <a:r>
              <a:rPr lang="pl-PL" altLang="pl-PL" sz="2400" b="1" dirty="0">
                <a:solidFill>
                  <a:srgbClr val="000000"/>
                </a:solidFill>
              </a:rPr>
              <a:t>, jeżeli każdy jej etap dzienny uzyska co najmniej 50 % maksymalnej ilości punktów, a cała trasa - co najmniej 60%.</a:t>
            </a:r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011" y="1909823"/>
            <a:ext cx="560253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0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Certyfikacja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596130" y="2294816"/>
            <a:ext cx="3595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4816"/>
            <a:ext cx="8516938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8796759" y="2305981"/>
            <a:ext cx="33952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Wszystkie </a:t>
            </a:r>
            <a:r>
              <a:rPr lang="pl-PL" sz="2400" b="1" dirty="0" smtClean="0"/>
              <a:t>kryteria    </a:t>
            </a:r>
            <a:r>
              <a:rPr lang="pl-PL" sz="2400" b="1" dirty="0"/>
              <a:t>muszą zostać spełnione w następujących kategoriach</a:t>
            </a:r>
            <a:r>
              <a:rPr lang="pl-PL" sz="2400" b="1" dirty="0" smtClean="0"/>
              <a:t>:</a:t>
            </a:r>
          </a:p>
          <a:p>
            <a:endParaRPr lang="pl-PL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/>
              <a:t>Infrastruktura</a:t>
            </a:r>
          </a:p>
          <a:p>
            <a:endParaRPr lang="pl-PL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/>
              <a:t>Serwis </a:t>
            </a:r>
            <a:r>
              <a:rPr lang="pl-PL" sz="2400" b="1" dirty="0"/>
              <a:t>i </a:t>
            </a:r>
            <a:r>
              <a:rPr lang="pl-PL" sz="2400" b="1" dirty="0" smtClean="0"/>
              <a:t>usługi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/>
              <a:t>Informacja </a:t>
            </a:r>
            <a:r>
              <a:rPr lang="pl-PL" sz="2400" b="1" dirty="0"/>
              <a:t>i promocja</a:t>
            </a:r>
          </a:p>
        </p:txBody>
      </p:sp>
    </p:spTree>
    <p:extLst>
      <p:ext uri="{BB962C8B-B14F-4D97-AF65-F5344CB8AC3E}">
        <p14:creationId xmlns:p14="http://schemas.microsoft.com/office/powerpoint/2010/main" val="12168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Certyfikacja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596130" y="2294816"/>
            <a:ext cx="3595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5000262" y="2305981"/>
            <a:ext cx="71917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Elementy podlegające ocenie:</a:t>
            </a:r>
          </a:p>
          <a:p>
            <a:endParaRPr lang="pl-PL" sz="2400" b="1" dirty="0" smtClean="0"/>
          </a:p>
          <a:p>
            <a:r>
              <a:rPr lang="pl-PL" sz="2400" b="1" dirty="0" smtClean="0"/>
              <a:t>Trasa </a:t>
            </a:r>
            <a:r>
              <a:rPr lang="en-US" sz="2400" b="1" dirty="0" smtClean="0"/>
              <a:t>(</a:t>
            </a:r>
            <a:r>
              <a:rPr lang="pl-PL" sz="2400" b="1" dirty="0" smtClean="0"/>
              <a:t>minimum</a:t>
            </a:r>
            <a:r>
              <a:rPr lang="en-US" sz="2400" b="1" dirty="0" smtClean="0"/>
              <a:t> </a:t>
            </a:r>
            <a:r>
              <a:rPr lang="en-US" sz="2400" b="1" dirty="0"/>
              <a:t>1,000 km, 2 </a:t>
            </a:r>
            <a:r>
              <a:rPr lang="pl-PL" sz="2400" b="1" dirty="0" smtClean="0"/>
              <a:t>kraje</a:t>
            </a:r>
            <a:r>
              <a:rPr lang="en-US" sz="2400" b="1" dirty="0" smtClean="0"/>
              <a:t>)</a:t>
            </a:r>
            <a:endParaRPr lang="pl-PL" sz="2400" b="1" dirty="0" smtClean="0"/>
          </a:p>
          <a:p>
            <a:r>
              <a:rPr lang="en-US" sz="2400" b="1" dirty="0" smtClean="0"/>
              <a:t> </a:t>
            </a:r>
            <a:endParaRPr lang="en-US" sz="2400" b="1" dirty="0"/>
          </a:p>
          <a:p>
            <a:r>
              <a:rPr lang="pl-PL" sz="2400" b="1" dirty="0" smtClean="0"/>
              <a:t>Odcinki dzienne </a:t>
            </a:r>
            <a:r>
              <a:rPr lang="en-US" sz="2400" b="1" dirty="0" smtClean="0"/>
              <a:t>(30 </a:t>
            </a:r>
            <a:r>
              <a:rPr lang="en-US" sz="2400" b="1" dirty="0"/>
              <a:t>– 90 km</a:t>
            </a:r>
            <a:r>
              <a:rPr lang="en-US" sz="2400" b="1" dirty="0" smtClean="0"/>
              <a:t>)</a:t>
            </a:r>
            <a:endParaRPr lang="pl-PL" sz="2400" b="1" dirty="0" smtClean="0"/>
          </a:p>
          <a:p>
            <a:endParaRPr lang="en-US" sz="2400" b="1" dirty="0"/>
          </a:p>
          <a:p>
            <a:r>
              <a:rPr lang="pl-PL" sz="2400" b="1" dirty="0" smtClean="0"/>
              <a:t>Szczegółowe badanie (</a:t>
            </a:r>
            <a:r>
              <a:rPr lang="en-US" sz="2400" b="1" dirty="0" smtClean="0"/>
              <a:t>1 km</a:t>
            </a:r>
            <a:r>
              <a:rPr lang="pl-PL" sz="2400" b="1" dirty="0" smtClean="0"/>
              <a:t>)</a:t>
            </a:r>
          </a:p>
          <a:p>
            <a:endParaRPr lang="en-US" sz="2400" b="1" dirty="0"/>
          </a:p>
          <a:p>
            <a:r>
              <a:rPr lang="pl-PL" sz="2400" b="1" dirty="0" smtClean="0"/>
              <a:t>Decydujące o ocenie </a:t>
            </a:r>
            <a:r>
              <a:rPr lang="en-US" sz="2400" b="1" dirty="0" smtClean="0"/>
              <a:t>(200 </a:t>
            </a:r>
            <a:r>
              <a:rPr lang="en-US" sz="2400" b="1" dirty="0"/>
              <a:t>m)</a:t>
            </a:r>
          </a:p>
          <a:p>
            <a:endParaRPr lang="en-US" sz="24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710" y="2305981"/>
            <a:ext cx="5715930" cy="38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Certyfikacja - Infrastruktura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596130" y="2294816"/>
            <a:ext cx="3595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0" y="2305981"/>
            <a:ext cx="121919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W ramach oceny tej kategorii ocenie podlegają takie elementy jak:</a:t>
            </a:r>
          </a:p>
          <a:p>
            <a:endParaRPr lang="pl-PL" sz="2400" b="1" dirty="0" smtClean="0"/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Kontynuacja trasy (ciągłość/spójność/przeszkody fizyczne, prawne/transport)</a:t>
            </a:r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Rodzaj trasy</a:t>
            </a:r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Natężenie ruchu/ograniczenia prędkości  </a:t>
            </a:r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Nawierzchnia (rodzaj/szerokość)</a:t>
            </a:r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Stopień nachylenia</a:t>
            </a:r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Atrakcyjność krajobrazu </a:t>
            </a:r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Oznakowanie</a:t>
            </a:r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Transport publiczny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66653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Certyfikacja – Infrastruktura</a:t>
            </a:r>
          </a:p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Przykłady kryteriów (natężenie ruchu)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596130" y="2294816"/>
            <a:ext cx="3595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-1" y="1765409"/>
            <a:ext cx="1219199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/>
              <a:t>KRYTERIUM PODSTAWOWE: </a:t>
            </a:r>
            <a:r>
              <a:rPr lang="pl-PL" sz="2400" dirty="0"/>
              <a:t>trasa może prowadzić drogami o wysokim natężeniu ruchu samochodowego i wysokiej dopuszczalnej prędkości na odcinku nie dłuższym niż 50% etapu dziennego; dla całej trasy suma takich odcinków nie może przekroczyć 25%. trasa ta nie może obejmować etapu dziennego, który na odcinku większym niż 10% długości prowadzi drogami </a:t>
            </a:r>
            <a:r>
              <a:rPr lang="pl-PL" sz="2400" dirty="0" smtClean="0"/>
              <a:t>                 o </a:t>
            </a:r>
            <a:r>
              <a:rPr lang="pl-PL" sz="2400" dirty="0"/>
              <a:t>bardzo wysokim natężeniu ruchu samochodowego (więcej niż 10 000 pojazdów na dobę przy dopuszczalnej prędkości powyżej 30 km/h), jeżeli brak jest przynajmniej asfaltowego pobocza albo wyznaczonego pasa dla rowerów.</a:t>
            </a:r>
          </a:p>
          <a:p>
            <a:pPr algn="just"/>
            <a:r>
              <a:rPr lang="pl-PL" sz="2400" b="1" dirty="0" smtClean="0"/>
              <a:t>KRYTERIUM </a:t>
            </a:r>
            <a:r>
              <a:rPr lang="pl-PL" sz="2400" b="1" dirty="0"/>
              <a:t>GŁÓWNE: </a:t>
            </a:r>
            <a:r>
              <a:rPr lang="pl-PL" sz="2400" dirty="0"/>
              <a:t>trasa nie może posiadać etapów dziennych, które na odcinku większym niż 10% długości prowadzą drogami o wysokim natężeniu ruchu samochodowego (więcej </a:t>
            </a:r>
            <a:r>
              <a:rPr lang="pl-PL" sz="2400"/>
              <a:t>niż </a:t>
            </a:r>
            <a:r>
              <a:rPr lang="pl-PL" sz="2400" smtClean="0"/>
              <a:t>            4 </a:t>
            </a:r>
            <a:r>
              <a:rPr lang="pl-PL" sz="2400" dirty="0"/>
              <a:t>000 pojazdów na dobę przy dopuszczalnej prędkości powyżej 30 km/h), jeżeli brak przynajmniej asfaltowego pobocza albo wyznaczonego pasa dla rowerów.</a:t>
            </a:r>
          </a:p>
          <a:p>
            <a:pPr algn="just"/>
            <a:r>
              <a:rPr lang="pl-PL" sz="2400" b="1" dirty="0" smtClean="0"/>
              <a:t>KRYTERIUM </a:t>
            </a:r>
            <a:r>
              <a:rPr lang="pl-PL" sz="2400" b="1" dirty="0"/>
              <a:t>DODATKOWE: </a:t>
            </a:r>
            <a:r>
              <a:rPr lang="pl-PL" sz="2400" dirty="0"/>
              <a:t>trasa nie może posiadać etapów dziennych, które prowadzą przez niebezpieczne skrzyżowania.</a:t>
            </a:r>
          </a:p>
        </p:txBody>
      </p:sp>
    </p:spTree>
    <p:extLst>
      <p:ext uri="{BB962C8B-B14F-4D97-AF65-F5344CB8AC3E}">
        <p14:creationId xmlns:p14="http://schemas.microsoft.com/office/powerpoint/2010/main" val="18395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Certyfikacja – Infrastruktura</a:t>
            </a:r>
          </a:p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Przykłady kryteriów (nawierzchnia)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596130" y="2294816"/>
            <a:ext cx="3595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-1" y="1765409"/>
            <a:ext cx="121919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/>
              <a:t>KRYTERIUM PODSTAWOWE: </a:t>
            </a:r>
            <a:r>
              <a:rPr lang="pl-PL" sz="2400" dirty="0"/>
              <a:t>nawierzchnia i szerokość tras powinny zapewnić ich przejezdność przez cały rok dla rowerów trekkingowych i turystycznych podczas typowych dla danego regionu warunków pogodowych (z wyjątkiem opadów śnieżnych). Nawierzchnia tras powinna być gładka i trwale stabilna, najlepiej asfaltowa. Wyjątkowo może być zastosowany inny materiał tak przygotowany, aby zapewnić przejezdność trasy</a:t>
            </a:r>
            <a:r>
              <a:rPr lang="pl-PL" sz="2400" dirty="0" smtClean="0"/>
              <a:t>.</a:t>
            </a:r>
          </a:p>
          <a:p>
            <a:pPr algn="just"/>
            <a:endParaRPr lang="pl-PL" sz="2400" dirty="0"/>
          </a:p>
          <a:p>
            <a:pPr algn="just"/>
            <a:r>
              <a:rPr lang="pl-PL" sz="2400" b="1" dirty="0" smtClean="0"/>
              <a:t>KRYTERIUM </a:t>
            </a:r>
            <a:r>
              <a:rPr lang="pl-PL" sz="2400" b="1" dirty="0"/>
              <a:t>GŁÓWNE: </a:t>
            </a:r>
            <a:r>
              <a:rPr lang="pl-PL" sz="2400" dirty="0"/>
              <a:t>co najmniej 50% każdego dziennego etapu powinno mieć nawierzchnie odpowiadające dobrej nawierzchni asfaltowej</a:t>
            </a:r>
            <a:r>
              <a:rPr lang="pl-PL" sz="2400" dirty="0" smtClean="0"/>
              <a:t>.</a:t>
            </a:r>
          </a:p>
          <a:p>
            <a:pPr algn="just"/>
            <a:endParaRPr lang="pl-PL" sz="2400" b="1" dirty="0"/>
          </a:p>
          <a:p>
            <a:pPr algn="just"/>
            <a:r>
              <a:rPr lang="pl-PL" sz="2400" b="1" dirty="0" smtClean="0"/>
              <a:t>KRYTERIUM </a:t>
            </a:r>
            <a:r>
              <a:rPr lang="pl-PL" sz="2400" b="1" dirty="0"/>
              <a:t>DODATKOWE: </a:t>
            </a:r>
            <a:r>
              <a:rPr lang="pl-PL" sz="2400" dirty="0" smtClean="0"/>
              <a:t>żadna z części odcinka dziennego nie może posiadać sekcji o utrudnionym przejeździe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13246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Certyfikacja – Infrastruktura</a:t>
            </a:r>
          </a:p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Przykłady kryteriów (transport)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596130" y="2294816"/>
            <a:ext cx="3595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-1" y="1765409"/>
            <a:ext cx="1219199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/>
              <a:t>KRYTERIUM PODSTAWOWE: </a:t>
            </a:r>
            <a:r>
              <a:rPr lang="pl-PL" sz="2400" b="1" dirty="0" smtClean="0"/>
              <a:t>transport publiczny przeznaczony do przewożenia rowerów zlokalizowany minimum co 150km na wybranych odcinkach</a:t>
            </a:r>
          </a:p>
          <a:p>
            <a:pPr algn="just"/>
            <a:endParaRPr lang="pl-PL" sz="2400" dirty="0"/>
          </a:p>
          <a:p>
            <a:pPr algn="just"/>
            <a:r>
              <a:rPr lang="pl-PL" sz="2400" b="1" dirty="0" smtClean="0"/>
              <a:t>KRYTERIUM </a:t>
            </a:r>
            <a:r>
              <a:rPr lang="pl-PL" sz="2400" b="1" dirty="0"/>
              <a:t>GŁÓWNE: </a:t>
            </a:r>
            <a:r>
              <a:rPr lang="pl-PL" sz="2400" dirty="0"/>
              <a:t>transport publiczny przeznaczony do przewożenia rowerów zlokalizowany minimum co </a:t>
            </a:r>
            <a:r>
              <a:rPr lang="pl-PL" sz="2400" dirty="0" smtClean="0"/>
              <a:t>75km </a:t>
            </a:r>
            <a:r>
              <a:rPr lang="pl-PL" sz="2400" dirty="0"/>
              <a:t>na wybranych odcinkach</a:t>
            </a:r>
          </a:p>
          <a:p>
            <a:pPr algn="just"/>
            <a:endParaRPr lang="pl-PL" sz="2400" b="1" dirty="0" smtClean="0"/>
          </a:p>
          <a:p>
            <a:pPr algn="just"/>
            <a:r>
              <a:rPr lang="pl-PL" sz="2400" b="1" dirty="0" smtClean="0"/>
              <a:t>Dodatkowo przy ocenie brane są pod uwagę takie elementy jak:</a:t>
            </a:r>
          </a:p>
          <a:p>
            <a:pPr marL="342900" indent="-342900" algn="just">
              <a:buFontTx/>
              <a:buChar char="-"/>
            </a:pPr>
            <a:r>
              <a:rPr lang="pl-PL" sz="2400" b="1" dirty="0" smtClean="0"/>
              <a:t>Rodzaj środka transportu</a:t>
            </a:r>
          </a:p>
          <a:p>
            <a:pPr marL="342900" indent="-342900" algn="just">
              <a:buFontTx/>
              <a:buChar char="-"/>
            </a:pPr>
            <a:r>
              <a:rPr lang="pl-PL" sz="2400" b="1" dirty="0" smtClean="0"/>
              <a:t>Charakter i częstotliwość połączeń</a:t>
            </a:r>
          </a:p>
          <a:p>
            <a:pPr marL="342900" indent="-342900" algn="just">
              <a:buFontTx/>
              <a:buChar char="-"/>
            </a:pPr>
            <a:r>
              <a:rPr lang="pl-PL" sz="2400" b="1" dirty="0" smtClean="0"/>
              <a:t>Odległość od trasy (do 15km i pomiędzy 15 </a:t>
            </a:r>
            <a:r>
              <a:rPr lang="pl-PL" sz="2400" b="1" smtClean="0"/>
              <a:t>a </a:t>
            </a:r>
            <a:r>
              <a:rPr lang="pl-PL" sz="2400" b="1" smtClean="0"/>
              <a:t>25km</a:t>
            </a:r>
            <a:r>
              <a:rPr lang="pl-PL" sz="2400" b="1" dirty="0" smtClean="0"/>
              <a:t>)</a:t>
            </a:r>
          </a:p>
          <a:p>
            <a:pPr marL="342900" indent="-342900" algn="just">
              <a:buFontTx/>
              <a:buChar char="-"/>
            </a:pPr>
            <a:r>
              <a:rPr lang="pl-PL" sz="2400" b="1" dirty="0" smtClean="0"/>
              <a:t>Forma zakupu/rezerwacji biletu (np. czy bilet w cenie podstawowej uwzględnia przewóz rowerów)</a:t>
            </a:r>
          </a:p>
          <a:p>
            <a:pPr marL="342900" indent="-342900" algn="just">
              <a:buFontTx/>
              <a:buChar char="-"/>
            </a:pP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55738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 txBox="1">
            <a:spLocks/>
          </p:cNvSpPr>
          <p:nvPr/>
        </p:nvSpPr>
        <p:spPr>
          <a:xfrm>
            <a:off x="6379937" y="1035844"/>
            <a:ext cx="5848350" cy="56673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Przedsięwzięcia strategiczne WP  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1" y="317042"/>
            <a:ext cx="1700763" cy="566402"/>
          </a:xfrm>
          <a:prstGeom prst="rect">
            <a:avLst/>
          </a:prstGeom>
        </p:spPr>
      </p:pic>
      <p:grpSp>
        <p:nvGrpSpPr>
          <p:cNvPr id="16" name="Grupa 15"/>
          <p:cNvGrpSpPr/>
          <p:nvPr/>
        </p:nvGrpSpPr>
        <p:grpSpPr>
          <a:xfrm>
            <a:off x="816278" y="2542199"/>
            <a:ext cx="4331263" cy="2605275"/>
            <a:chOff x="816278" y="2086896"/>
            <a:chExt cx="4331263" cy="2605275"/>
          </a:xfrm>
        </p:grpSpPr>
        <p:pic>
          <p:nvPicPr>
            <p:cNvPr id="17" name="Obraz 6" descr="http://dtp.pomorskie.eu/documents/100752/793184/pzPSK.jpg/d76d87fd-ff8c-43d3-934b-574fcf3c977f?t=14500867549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011"/>
            <a:stretch>
              <a:fillRect/>
            </a:stretch>
          </p:blipFill>
          <p:spPr bwMode="auto">
            <a:xfrm>
              <a:off x="940124" y="2086896"/>
              <a:ext cx="1877000" cy="1954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Obraz 17" descr="http://dtp.pomorskie.eu/documents/100752/793184/pzPSK.jpg/d76d87fd-ff8c-43d3-934b-574fcf3c977f?t=14500867549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87"/>
            <a:stretch>
              <a:fillRect/>
            </a:stretch>
          </p:blipFill>
          <p:spPr bwMode="auto">
            <a:xfrm>
              <a:off x="3165402" y="2086896"/>
              <a:ext cx="1982139" cy="1954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ytuł 1"/>
            <p:cNvSpPr txBox="1">
              <a:spLocks/>
            </p:cNvSpPr>
            <p:nvPr/>
          </p:nvSpPr>
          <p:spPr>
            <a:xfrm>
              <a:off x="816278" y="4020542"/>
              <a:ext cx="4042698" cy="6716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l-PL" altLang="pl-PL" sz="1400" b="1" dirty="0" smtClean="0">
                  <a:solidFill>
                    <a:srgbClr val="303192"/>
                  </a:solidFill>
                  <a:latin typeface="Diavlo Light" panose="02000000000000000000" pitchFamily="50" charset="-18"/>
                </a:rPr>
                <a:t>Rozwój oferty turystyki wodnej  w obszarze Pętli Żuławskiej i Zatoki Gdańskiej</a:t>
              </a:r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8468469" y="2583200"/>
            <a:ext cx="2623084" cy="3062196"/>
            <a:chOff x="8468469" y="2127897"/>
            <a:chExt cx="2623084" cy="3062196"/>
          </a:xfrm>
        </p:grpSpPr>
        <p:pic>
          <p:nvPicPr>
            <p:cNvPr id="21" name="Obraz 7" descr="http://dtp.pomorskie.eu/documents/100752/793230/logoPSK_pion.jpg/201c04f5-f8c2-4e20-a6d3-7d493b3be28f?t=14500850360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8469" y="2127897"/>
              <a:ext cx="2448900" cy="1903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Prostokąt 10"/>
            <p:cNvSpPr>
              <a:spLocks noChangeArrowheads="1"/>
            </p:cNvSpPr>
            <p:nvPr/>
          </p:nvSpPr>
          <p:spPr bwMode="auto">
            <a:xfrm>
              <a:off x="8468469" y="4020542"/>
              <a:ext cx="2623084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l-PL" altLang="pl-PL" sz="1400" b="1" dirty="0" smtClean="0">
                  <a:solidFill>
                    <a:srgbClr val="303192"/>
                  </a:solidFill>
                  <a:latin typeface="Diavlo Light" panose="02000000000000000000" pitchFamily="50" charset="-18"/>
                </a:rPr>
                <a:t>zagospodarowanie </a:t>
              </a:r>
              <a:r>
                <a:rPr lang="pl-PL" altLang="pl-PL" sz="1400" b="1" dirty="0">
                  <a:solidFill>
                    <a:srgbClr val="303192"/>
                  </a:solidFill>
                  <a:latin typeface="Diavlo Light" panose="02000000000000000000" pitchFamily="50" charset="-18"/>
                </a:rPr>
                <a:t/>
              </a:r>
              <a:br>
                <a:rPr lang="pl-PL" altLang="pl-PL" sz="1400" b="1" dirty="0">
                  <a:solidFill>
                    <a:srgbClr val="303192"/>
                  </a:solidFill>
                  <a:latin typeface="Diavlo Light" panose="02000000000000000000" pitchFamily="50" charset="-18"/>
                </a:rPr>
              </a:br>
              <a:r>
                <a:rPr lang="pl-PL" altLang="pl-PL" sz="1400" b="1" dirty="0">
                  <a:solidFill>
                    <a:srgbClr val="303192"/>
                  </a:solidFill>
                  <a:latin typeface="Diavlo Light" panose="02000000000000000000" pitchFamily="50" charset="-18"/>
                </a:rPr>
                <a:t>szlaków wodnych </a:t>
              </a:r>
              <a:br>
                <a:rPr lang="pl-PL" altLang="pl-PL" sz="1400" b="1" dirty="0">
                  <a:solidFill>
                    <a:srgbClr val="303192"/>
                  </a:solidFill>
                  <a:latin typeface="Diavlo Light" panose="02000000000000000000" pitchFamily="50" charset="-18"/>
                </a:rPr>
              </a:br>
              <a:r>
                <a:rPr lang="pl-PL" altLang="pl-PL" sz="1400" b="1" dirty="0">
                  <a:solidFill>
                    <a:srgbClr val="303192"/>
                  </a:solidFill>
                  <a:latin typeface="Diavlo Light" panose="02000000000000000000" pitchFamily="50" charset="-18"/>
                </a:rPr>
                <a:t>w województwie pomorskim dla rozwoju turystyki kajakowej</a:t>
              </a:r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5496242" y="2592545"/>
            <a:ext cx="2747871" cy="2423587"/>
            <a:chOff x="5496242" y="2137242"/>
            <a:chExt cx="2747871" cy="2423587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r="9605"/>
            <a:stretch>
              <a:fillRect/>
            </a:stretch>
          </p:blipFill>
          <p:spPr bwMode="auto">
            <a:xfrm>
              <a:off x="5721652" y="2137242"/>
              <a:ext cx="2234642" cy="1883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Prostokąt 10"/>
            <p:cNvSpPr>
              <a:spLocks noChangeArrowheads="1"/>
            </p:cNvSpPr>
            <p:nvPr/>
          </p:nvSpPr>
          <p:spPr bwMode="auto">
            <a:xfrm>
              <a:off x="5496242" y="4037609"/>
              <a:ext cx="274787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l-PL" altLang="pl-PL" sz="1400" b="1" dirty="0">
                  <a:solidFill>
                    <a:srgbClr val="303192"/>
                  </a:solidFill>
                  <a:latin typeface="Diavlo Light" panose="02000000000000000000" pitchFamily="50" charset="-18"/>
                </a:rPr>
                <a:t>o</a:t>
              </a:r>
              <a:r>
                <a:rPr lang="pl-PL" altLang="pl-PL" sz="1400" b="1" dirty="0" smtClean="0">
                  <a:solidFill>
                    <a:srgbClr val="303192"/>
                  </a:solidFill>
                  <a:latin typeface="Diavlo Light" panose="02000000000000000000" pitchFamily="50" charset="-18"/>
                </a:rPr>
                <a:t> znaczeniu międzynarodowym R10 i Wiślana Trasa Rowerowa R9</a:t>
              </a:r>
              <a:endParaRPr lang="pl-PL" altLang="pl-PL" sz="1400" b="1" dirty="0">
                <a:solidFill>
                  <a:srgbClr val="303192"/>
                </a:solidFill>
                <a:latin typeface="Diavlo Light" panose="02000000000000000000" pitchFamily="50" charset="-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81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Certyfikacja – Serwis i usługi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596130" y="2294816"/>
            <a:ext cx="3595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0" y="2305981"/>
            <a:ext cx="12191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W ramach oceny tej kategorii ocenie podlegają takie elementy jak:</a:t>
            </a:r>
          </a:p>
          <a:p>
            <a:endParaRPr lang="pl-PL" sz="2400" b="1" dirty="0" smtClean="0"/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Zakwaterowanie</a:t>
            </a:r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Restauracje, miejsca zakupu posiłków/miejsca postojowe</a:t>
            </a:r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Usługi serwisu/sklepy rowerowe</a:t>
            </a:r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Dostępność ofert</a:t>
            </a:r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Inne usługi i serwisy</a:t>
            </a:r>
          </a:p>
        </p:txBody>
      </p:sp>
    </p:spTree>
    <p:extLst>
      <p:ext uri="{BB962C8B-B14F-4D97-AF65-F5344CB8AC3E}">
        <p14:creationId xmlns:p14="http://schemas.microsoft.com/office/powerpoint/2010/main" val="63583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Certyfikacja – Serwis i usługi</a:t>
            </a:r>
          </a:p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Przykłady kryteriów (zakwaterowanie)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596130" y="2294816"/>
            <a:ext cx="3595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-1" y="1765409"/>
            <a:ext cx="121919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sz="2400" b="1" dirty="0" smtClean="0"/>
          </a:p>
          <a:p>
            <a:pPr algn="just"/>
            <a:r>
              <a:rPr lang="pl-PL" sz="2400" b="1" dirty="0" smtClean="0"/>
              <a:t>KRYTERIUM </a:t>
            </a:r>
            <a:r>
              <a:rPr lang="pl-PL" sz="2400" b="1" dirty="0"/>
              <a:t>PODSTAWOWE: </a:t>
            </a:r>
            <a:r>
              <a:rPr lang="pl-PL" sz="2400" dirty="0"/>
              <a:t>każdy etap dzienny musi zapewniać możliwość noclegu </a:t>
            </a:r>
            <a:r>
              <a:rPr lang="pl-PL" sz="2400" dirty="0" smtClean="0"/>
              <a:t>(minimum pokoje </a:t>
            </a:r>
            <a:r>
              <a:rPr lang="pl-PL" sz="2400" dirty="0"/>
              <a:t>prywatne, pensjonaty, place kempingowe itp</a:t>
            </a:r>
            <a:r>
              <a:rPr lang="pl-PL" sz="2400" dirty="0" smtClean="0"/>
              <a:t>.).</a:t>
            </a:r>
          </a:p>
          <a:p>
            <a:pPr algn="just"/>
            <a:endParaRPr lang="pl-PL" sz="2400" dirty="0"/>
          </a:p>
          <a:p>
            <a:pPr algn="just"/>
            <a:r>
              <a:rPr lang="pl-PL" sz="2400" b="1" dirty="0" smtClean="0"/>
              <a:t>KRYTERIUM </a:t>
            </a:r>
            <a:r>
              <a:rPr lang="pl-PL" sz="2400" b="1" dirty="0"/>
              <a:t>GŁÓWNE: </a:t>
            </a:r>
            <a:r>
              <a:rPr lang="pl-PL" sz="2400" dirty="0"/>
              <a:t>każdy etap dzienny posiada zróżnicowaną ofertę noclegową (nie tylko luksusowe hotele lub traperskie warunki noclegowe).</a:t>
            </a:r>
          </a:p>
          <a:p>
            <a:pPr algn="just"/>
            <a:endParaRPr lang="pl-PL" sz="2400" b="1" dirty="0" smtClean="0"/>
          </a:p>
          <a:p>
            <a:pPr algn="just"/>
            <a:r>
              <a:rPr lang="pl-PL" sz="2400" b="1" dirty="0"/>
              <a:t>Wyżej ocenione będą etapy dzienne z szerokim spektrum możliwości noclegowych.</a:t>
            </a:r>
          </a:p>
        </p:txBody>
      </p:sp>
    </p:spTree>
    <p:extLst>
      <p:ext uri="{BB962C8B-B14F-4D97-AF65-F5344CB8AC3E}">
        <p14:creationId xmlns:p14="http://schemas.microsoft.com/office/powerpoint/2010/main" val="393530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Certyfikacja – Serwis i usługi</a:t>
            </a:r>
          </a:p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Przykłady kryteriów (wyżywienie)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596130" y="2294816"/>
            <a:ext cx="3595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-1" y="1765409"/>
            <a:ext cx="121919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sz="2400" b="1" dirty="0" smtClean="0"/>
          </a:p>
          <a:p>
            <a:pPr algn="just"/>
            <a:r>
              <a:rPr lang="pl-PL" sz="2400" b="1" dirty="0" smtClean="0"/>
              <a:t>KRYTERIUM </a:t>
            </a:r>
            <a:r>
              <a:rPr lang="pl-PL" sz="2400" b="1" dirty="0"/>
              <a:t>PODSTAWOWE: </a:t>
            </a:r>
            <a:r>
              <a:rPr lang="pl-PL" sz="2400" dirty="0"/>
              <a:t>na każdym etapie dziennym musi być możliwość skorzystania przynajmniej z oferty małej gastronomii lub sklepu (restauracja, bar, sklep spożywczy) oraz Miejsca Odpoczynku Rowerzystów (MOR</a:t>
            </a:r>
            <a:r>
              <a:rPr lang="pl-PL" sz="2400" dirty="0" smtClean="0"/>
              <a:t>).</a:t>
            </a:r>
          </a:p>
          <a:p>
            <a:pPr algn="just"/>
            <a:endParaRPr lang="pl-PL" sz="2400" dirty="0"/>
          </a:p>
          <a:p>
            <a:pPr algn="just"/>
            <a:r>
              <a:rPr lang="pl-PL" sz="2400" b="1" dirty="0" smtClean="0"/>
              <a:t>KRYTERIUM DODATKOWE: </a:t>
            </a:r>
            <a:r>
              <a:rPr lang="pl-PL" sz="2400" dirty="0"/>
              <a:t>na każdym etapie dziennym - co 15 km - musi być możliwość skorzystania przynajmniej z oferty małej gastronomii lub sklepu (restauracja, bar, sklep spożywczy</a:t>
            </a:r>
            <a:r>
              <a:rPr lang="pl-PL" sz="2400" dirty="0" smtClean="0"/>
              <a:t>).</a:t>
            </a:r>
          </a:p>
          <a:p>
            <a:pPr algn="just"/>
            <a:endParaRPr lang="pl-PL" sz="2400" b="1" dirty="0" smtClean="0"/>
          </a:p>
          <a:p>
            <a:pPr algn="just"/>
            <a:r>
              <a:rPr lang="pl-PL" sz="2400" b="1" dirty="0"/>
              <a:t>Wyżej ocenianie będą etapy dzienne z szeroką ofertą gastronomiczną o różnej jakości oraz </a:t>
            </a:r>
            <a:r>
              <a:rPr lang="pl-PL" sz="2400" b="1" dirty="0" smtClean="0"/>
              <a:t>                        z </a:t>
            </a:r>
            <a:r>
              <a:rPr lang="pl-PL" sz="2400" b="1" dirty="0"/>
              <a:t>ofertą specjalnie dedykowaną rowerzystom oraz z samoobsługowymi MOR o wysokim standardzie (np. z toaletą i bieżącą wodą).</a:t>
            </a:r>
          </a:p>
        </p:txBody>
      </p:sp>
    </p:spTree>
    <p:extLst>
      <p:ext uri="{BB962C8B-B14F-4D97-AF65-F5344CB8AC3E}">
        <p14:creationId xmlns:p14="http://schemas.microsoft.com/office/powerpoint/2010/main" val="200798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Certyfikacja – Serwis i usługi</a:t>
            </a:r>
          </a:p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Przykłady kryteriów (warsztaty/sklepy)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596130" y="2294816"/>
            <a:ext cx="3595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-1" y="1765409"/>
            <a:ext cx="121919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sz="2400" b="1" dirty="0" smtClean="0"/>
          </a:p>
          <a:p>
            <a:pPr algn="just"/>
            <a:r>
              <a:rPr lang="pl-PL" sz="2400" b="1" dirty="0" smtClean="0"/>
              <a:t>KRYTERIUM </a:t>
            </a:r>
            <a:r>
              <a:rPr lang="pl-PL" sz="2400" b="1" dirty="0"/>
              <a:t>PODSTAWOWE: </a:t>
            </a:r>
            <a:r>
              <a:rPr lang="pl-PL" sz="2400" dirty="0"/>
              <a:t>minimum co 150 km na trasie musi znajdować się warsztat i/lub sklep rowerowy; alternatywnie dopuszcza się samoobsługowe warsztaty rowerowe jednak nie rzadziej niż co 50 km </a:t>
            </a:r>
            <a:r>
              <a:rPr lang="pl-PL" sz="2400" dirty="0" smtClean="0"/>
              <a:t>.</a:t>
            </a:r>
          </a:p>
          <a:p>
            <a:pPr algn="just"/>
            <a:endParaRPr lang="pl-PL" sz="2400" dirty="0"/>
          </a:p>
          <a:p>
            <a:pPr algn="just"/>
            <a:r>
              <a:rPr lang="pl-PL" sz="2400" b="1" dirty="0" smtClean="0"/>
              <a:t>KRYTERIUM GŁÓWNE: </a:t>
            </a:r>
            <a:r>
              <a:rPr lang="pl-PL" sz="2400" dirty="0"/>
              <a:t>na każdym etapie dziennym znajduje się warsztat i/albo sklep </a:t>
            </a:r>
            <a:r>
              <a:rPr lang="pl-PL" sz="2400" dirty="0" smtClean="0"/>
              <a:t>rowerowy</a:t>
            </a:r>
          </a:p>
          <a:p>
            <a:pPr algn="just"/>
            <a:endParaRPr lang="pl-PL" sz="2400" b="1" dirty="0"/>
          </a:p>
          <a:p>
            <a:pPr algn="just"/>
            <a:endParaRPr lang="pl-PL" sz="2400" b="1" dirty="0" smtClean="0"/>
          </a:p>
          <a:p>
            <a:pPr algn="just"/>
            <a:r>
              <a:rPr lang="pl-PL" sz="2400" b="1" dirty="0" smtClean="0"/>
              <a:t>Usługi dodatkowe np. punkty ładowania rowerów elektrycznych, dostępność ofert turystycznych (transgranicznych) itp.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36344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Certyfikacja – Informacja                           i promocja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596130" y="2294816"/>
            <a:ext cx="3595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0" y="2305981"/>
            <a:ext cx="12191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W ramach oceny tej kategorii ocenie podlegają takie elementy jak:</a:t>
            </a:r>
          </a:p>
          <a:p>
            <a:endParaRPr lang="pl-PL" sz="2400" b="1" dirty="0" smtClean="0"/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Komunikacja online</a:t>
            </a:r>
          </a:p>
          <a:p>
            <a:pPr marL="342900" indent="-342900">
              <a:buFontTx/>
              <a:buChar char="-"/>
            </a:pPr>
            <a:endParaRPr lang="pl-PL" sz="2400" b="1" dirty="0" smtClean="0"/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Drukowane materiały informacyjne </a:t>
            </a:r>
          </a:p>
          <a:p>
            <a:pPr marL="342900" indent="-342900">
              <a:buFontTx/>
              <a:buChar char="-"/>
            </a:pPr>
            <a:endParaRPr lang="pl-PL" sz="2400" b="1" dirty="0"/>
          </a:p>
          <a:p>
            <a:pPr marL="342900" indent="-342900">
              <a:buFontTx/>
              <a:buChar char="-"/>
            </a:pPr>
            <a:r>
              <a:rPr lang="pl-PL" sz="2400" b="1" dirty="0" smtClean="0"/>
              <a:t>Inne narzędzia promocyjne</a:t>
            </a:r>
          </a:p>
        </p:txBody>
      </p:sp>
    </p:spTree>
    <p:extLst>
      <p:ext uri="{BB962C8B-B14F-4D97-AF65-F5344CB8AC3E}">
        <p14:creationId xmlns:p14="http://schemas.microsoft.com/office/powerpoint/2010/main" val="2781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Certyfikacja – Serwis i usługi</a:t>
            </a:r>
          </a:p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Przykłady kryteriów (online)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596130" y="2294816"/>
            <a:ext cx="3595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-1" y="1765409"/>
            <a:ext cx="1219199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sz="2400" b="1" dirty="0" smtClean="0"/>
          </a:p>
          <a:p>
            <a:pPr algn="just"/>
            <a:r>
              <a:rPr lang="pl-PL" sz="2400" b="1" dirty="0"/>
              <a:t>KRYTERIUM </a:t>
            </a:r>
            <a:r>
              <a:rPr lang="pl-PL" sz="2400" b="1" dirty="0" smtClean="0"/>
              <a:t>PODSTAWOWE: </a:t>
            </a:r>
            <a:r>
              <a:rPr lang="pl-PL" sz="2400" dirty="0" smtClean="0"/>
              <a:t>obowiązkowa </a:t>
            </a:r>
            <a:r>
              <a:rPr lang="pl-PL" sz="2400" dirty="0"/>
              <a:t>informacja na stronie internetowej: </a:t>
            </a:r>
            <a:r>
              <a:rPr lang="pl-PL" sz="2400" dirty="0" smtClean="0">
                <a:hlinkClick r:id="rId3"/>
              </a:rPr>
              <a:t>www.eurovelo.org</a:t>
            </a:r>
            <a:r>
              <a:rPr lang="pl-PL" sz="2400" dirty="0" smtClean="0"/>
              <a:t> o </a:t>
            </a:r>
            <a:r>
              <a:rPr lang="pl-PL" sz="2400" dirty="0"/>
              <a:t>krajowych i regionalnych odcinkach trasy, połączona z przeglądową informacją na temat całej trasy </a:t>
            </a:r>
            <a:r>
              <a:rPr lang="pl-PL" sz="2400" dirty="0" err="1"/>
              <a:t>EuroVelo</a:t>
            </a:r>
            <a:r>
              <a:rPr lang="pl-PL" sz="2400" dirty="0"/>
              <a:t>. Każda krajowa lub regionalna strona internetowa musi posiadać szczegółowe informacje o przebiegu trasy (włącznie ze szczegółową mapą), o oznakowaniu, ofercie noclegowej i środkach transportu zbiorowego</a:t>
            </a:r>
            <a:r>
              <a:rPr lang="pl-PL" sz="2400" dirty="0" smtClean="0"/>
              <a:t>.</a:t>
            </a:r>
          </a:p>
          <a:p>
            <a:pPr algn="just"/>
            <a:endParaRPr lang="pl-PL" sz="2400" dirty="0"/>
          </a:p>
          <a:p>
            <a:pPr algn="just"/>
            <a:r>
              <a:rPr lang="pl-PL" sz="2400" b="1" dirty="0" smtClean="0"/>
              <a:t>KRYTERIUM </a:t>
            </a:r>
            <a:r>
              <a:rPr lang="pl-PL" sz="2400" b="1" dirty="0"/>
              <a:t>GŁÓWNE: </a:t>
            </a:r>
            <a:r>
              <a:rPr lang="pl-PL" sz="2400" dirty="0"/>
              <a:t>kompleksowa i szczegółowa informacja o krajowych i regionalnych odcinkach trasy wraz z interaktywnymi mapami, atrakcjami turystycznymi, portalami z ofertą noclegową, rozkładami jazdy transportu zbiorowego, informacją GPS z możliwością jej </a:t>
            </a:r>
            <a:r>
              <a:rPr lang="pl-PL" sz="2400" dirty="0" smtClean="0"/>
              <a:t>pobrania</a:t>
            </a:r>
          </a:p>
          <a:p>
            <a:pPr algn="just"/>
            <a:endParaRPr lang="pl-PL" sz="2400" b="1" dirty="0" smtClean="0"/>
          </a:p>
          <a:p>
            <a:pPr algn="just"/>
            <a:r>
              <a:rPr lang="pl-PL" sz="2400" b="1" dirty="0" smtClean="0"/>
              <a:t>Pozytywnie </a:t>
            </a:r>
            <a:r>
              <a:rPr lang="pl-PL" sz="2400" b="1" dirty="0"/>
              <a:t>oceniane będą informacje w mediach społecznościowych i kampanie internetowe, zestaw przydatnych aplikacji na </a:t>
            </a:r>
            <a:r>
              <a:rPr lang="pl-PL" sz="2400" b="1" dirty="0" smtClean="0"/>
              <a:t>urządzenia mobilne.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2797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99456" y="476672"/>
            <a:ext cx="1182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Aplikacja i zbieranie danych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42" y="1700808"/>
            <a:ext cx="7973541" cy="3363838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48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199456" y="476672"/>
            <a:ext cx="1182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Aplikacja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zbieranie</a:t>
            </a:r>
            <a:r>
              <a:rPr lang="en-US" sz="2800" dirty="0"/>
              <a:t> </a:t>
            </a:r>
            <a:r>
              <a:rPr lang="en-US" sz="2800" dirty="0" err="1"/>
              <a:t>danych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55" y="1610427"/>
            <a:ext cx="4901200" cy="2067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610427"/>
            <a:ext cx="4901201" cy="2067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40" y="3861048"/>
            <a:ext cx="3214029" cy="2183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086" y="3861048"/>
            <a:ext cx="3116719" cy="2179062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53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199456" y="476672"/>
            <a:ext cx="1182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Aplikacja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zbieranie</a:t>
            </a:r>
            <a:r>
              <a:rPr lang="en-US" sz="2800" dirty="0"/>
              <a:t> </a:t>
            </a:r>
            <a:r>
              <a:rPr lang="en-US" sz="2800" dirty="0" err="1"/>
              <a:t>danych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1124745"/>
            <a:ext cx="10896533" cy="4596975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5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99456" y="476672"/>
            <a:ext cx="1182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Aplikacja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zbieranie</a:t>
            </a:r>
            <a:r>
              <a:rPr lang="en-US" sz="2800" dirty="0"/>
              <a:t> </a:t>
            </a:r>
            <a:r>
              <a:rPr lang="en-US" sz="2800" dirty="0" err="1"/>
              <a:t>danych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1196753"/>
            <a:ext cx="5973996" cy="2520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98" y="3356992"/>
            <a:ext cx="5999989" cy="2531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35" y="3801157"/>
            <a:ext cx="4032448" cy="2097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065" y="1340769"/>
            <a:ext cx="3833985" cy="1911113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40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7" r="12853"/>
          <a:stretch/>
        </p:blipFill>
        <p:spPr>
          <a:xfrm>
            <a:off x="-19050" y="0"/>
            <a:ext cx="59055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7" r="5945"/>
          <a:stretch/>
        </p:blipFill>
        <p:spPr>
          <a:xfrm>
            <a:off x="5886450" y="0"/>
            <a:ext cx="6305550" cy="6858000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8482597" y="0"/>
            <a:ext cx="2156828" cy="2924175"/>
          </a:xfrm>
          <a:prstGeom prst="rect">
            <a:avLst/>
          </a:prstGeom>
          <a:solidFill>
            <a:srgbClr val="273E58">
              <a:alpha val="82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52" name="Picture 4" descr="I:\Prezentacja 03 2017\2 DZIEN\PSK_logo_MONO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597" y="787850"/>
            <a:ext cx="2243136" cy="1880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452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199456" y="476672"/>
            <a:ext cx="1182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Aplikacja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zbieranie</a:t>
            </a:r>
            <a:r>
              <a:rPr lang="en-US" sz="2800" dirty="0"/>
              <a:t> </a:t>
            </a:r>
            <a:r>
              <a:rPr lang="en-US" sz="2800" dirty="0" err="1"/>
              <a:t>danych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79" y="1196753"/>
            <a:ext cx="8656068" cy="3651779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46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199456" y="476672"/>
            <a:ext cx="1182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Aplikacja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zbieranie</a:t>
            </a:r>
            <a:r>
              <a:rPr lang="en-US" sz="2800" dirty="0"/>
              <a:t> </a:t>
            </a:r>
            <a:r>
              <a:rPr lang="en-US" sz="2800" dirty="0" err="1"/>
              <a:t>danych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0" y="1268761"/>
            <a:ext cx="5423925" cy="2288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472" y="1268760"/>
            <a:ext cx="5423928" cy="2288219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8572" y="4092568"/>
            <a:ext cx="590815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24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199456" y="476672"/>
            <a:ext cx="1182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Aplikacja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zbieranie</a:t>
            </a:r>
            <a:r>
              <a:rPr lang="en-US" sz="2800" dirty="0"/>
              <a:t> </a:t>
            </a:r>
            <a:r>
              <a:rPr lang="en-US" sz="2800" dirty="0" err="1"/>
              <a:t>danych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80" y="1192507"/>
            <a:ext cx="6288021" cy="2652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09" y="4037881"/>
            <a:ext cx="3791744" cy="1599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563" y="4037882"/>
            <a:ext cx="3936437" cy="166068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782" y="1147620"/>
            <a:ext cx="2652537" cy="265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83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199456" y="476672"/>
            <a:ext cx="1182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Aplikacja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zbieranie</a:t>
            </a:r>
            <a:r>
              <a:rPr lang="en-US" sz="2800" dirty="0"/>
              <a:t> </a:t>
            </a:r>
            <a:r>
              <a:rPr lang="en-US" sz="2800" dirty="0" err="1"/>
              <a:t>danych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3" y="1124744"/>
            <a:ext cx="10608501" cy="4475462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22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199456" y="476672"/>
            <a:ext cx="1182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Aplikacja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zbieranie</a:t>
            </a:r>
            <a:r>
              <a:rPr lang="en-US" sz="2800" dirty="0"/>
              <a:t> </a:t>
            </a:r>
            <a:r>
              <a:rPr lang="en-US" sz="2800" dirty="0" err="1"/>
              <a:t>danych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124745"/>
            <a:ext cx="10032437" cy="4232435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05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99456" y="476672"/>
            <a:ext cx="1182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Aplikacja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zbieranie</a:t>
            </a:r>
            <a:r>
              <a:rPr lang="en-US" sz="2800" dirty="0"/>
              <a:t> </a:t>
            </a:r>
            <a:r>
              <a:rPr lang="en-US" sz="2800" dirty="0" err="1"/>
              <a:t>danych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91" y="1022543"/>
            <a:ext cx="4965688" cy="20949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1612950" y="2649391"/>
            <a:ext cx="1429943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711615"/>
            <a:ext cx="4943872" cy="20856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43" y="3711615"/>
            <a:ext cx="5279232" cy="222717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279232" y="1700808"/>
            <a:ext cx="1968896" cy="1872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80491" y="1700808"/>
            <a:ext cx="9793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80491" y="2649391"/>
            <a:ext cx="9793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3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6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wytyczne europejskie, a grunt lokalny?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596130" y="2294816"/>
            <a:ext cx="3595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681" y="1765409"/>
            <a:ext cx="7836384" cy="468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3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Czy to się opłaca?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596130" y="2294816"/>
            <a:ext cx="3595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6643868" y="2110150"/>
            <a:ext cx="55106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pl-PL" sz="2400" dirty="0" smtClean="0"/>
              <a:t>Obecność turystów w mniej uczęszczanych miejscach</a:t>
            </a:r>
          </a:p>
          <a:p>
            <a:pPr marL="342900" indent="-342900">
              <a:buFontTx/>
              <a:buChar char="-"/>
            </a:pPr>
            <a:endParaRPr lang="pl-PL" sz="2400" dirty="0" smtClean="0"/>
          </a:p>
          <a:p>
            <a:pPr marL="342900" indent="-342900">
              <a:buFontTx/>
              <a:buChar char="-"/>
            </a:pPr>
            <a:r>
              <a:rPr lang="pl-PL" sz="2400" dirty="0" smtClean="0"/>
              <a:t>Rozwój lokalnego biznesu usługi/serwisy</a:t>
            </a:r>
          </a:p>
          <a:p>
            <a:pPr marL="342900" indent="-342900">
              <a:buFontTx/>
              <a:buChar char="-"/>
            </a:pPr>
            <a:endParaRPr lang="pl-PL" sz="2400" dirty="0" smtClean="0"/>
          </a:p>
          <a:p>
            <a:pPr marL="342900" indent="-342900">
              <a:buFontTx/>
              <a:buChar char="-"/>
            </a:pPr>
            <a:r>
              <a:rPr lang="pl-PL" sz="2400" dirty="0" smtClean="0"/>
              <a:t>Wydłużenie wysokiego sezonu turystycznego</a:t>
            </a:r>
          </a:p>
          <a:p>
            <a:pPr marL="342900" indent="-342900">
              <a:buFontTx/>
              <a:buChar char="-"/>
            </a:pPr>
            <a:endParaRPr lang="pl-PL" sz="2400" dirty="0" smtClean="0"/>
          </a:p>
          <a:p>
            <a:pPr marL="342900" indent="-342900">
              <a:buFontTx/>
              <a:buChar char="-"/>
            </a:pPr>
            <a:r>
              <a:rPr lang="pl-PL" sz="2400" dirty="0" smtClean="0"/>
              <a:t>Dbałość o zdrowie, integracja lokalnych społeczność</a:t>
            </a:r>
          </a:p>
          <a:p>
            <a:pPr marL="342900" indent="-342900">
              <a:buFontTx/>
              <a:buChar char="-"/>
            </a:pPr>
            <a:endParaRPr lang="pl-PL" sz="2400" dirty="0" smtClean="0"/>
          </a:p>
          <a:p>
            <a:pPr marL="342900" indent="-342900">
              <a:buFontTx/>
              <a:buChar char="-"/>
            </a:pPr>
            <a:r>
              <a:rPr lang="pl-PL" sz="2400" dirty="0" smtClean="0"/>
              <a:t>Pieniądze….</a:t>
            </a: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150"/>
            <a:ext cx="6408595" cy="425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5000262" y="516083"/>
            <a:ext cx="7191737" cy="122314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Czy to się opłaca?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245893"/>
            <a:ext cx="1700763" cy="56640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596130" y="2294816"/>
            <a:ext cx="3595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altLang="pl-PL" sz="2400" b="1" dirty="0" smtClean="0">
              <a:solidFill>
                <a:srgbClr val="000000"/>
              </a:solidFill>
            </a:endParaRPr>
          </a:p>
          <a:p>
            <a:pPr algn="just"/>
            <a:endParaRPr lang="pl-PL" sz="2400" b="1" dirty="0">
              <a:solidFill>
                <a:srgbClr val="000000"/>
              </a:solidFill>
            </a:endParaRPr>
          </a:p>
          <a:p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6643868" y="2110150"/>
            <a:ext cx="5510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pl-PL" sz="2400" dirty="0" smtClean="0"/>
              <a:t>Bilsko 2.3 mln podróży w Europie</a:t>
            </a:r>
          </a:p>
          <a:p>
            <a:pPr marL="342900" indent="-342900">
              <a:buFontTx/>
              <a:buChar char="-"/>
            </a:pPr>
            <a:endParaRPr lang="pl-PL" sz="2400" dirty="0" smtClean="0"/>
          </a:p>
          <a:p>
            <a:pPr marL="342900" indent="-342900">
              <a:buFontTx/>
              <a:buChar char="-"/>
            </a:pPr>
            <a:r>
              <a:rPr lang="pl-PL" sz="2400" dirty="0" smtClean="0"/>
              <a:t>44 miliardy euro przychodu</a:t>
            </a:r>
          </a:p>
          <a:p>
            <a:pPr marL="342900" indent="-342900">
              <a:buFontTx/>
              <a:buChar char="-"/>
            </a:pPr>
            <a:endParaRPr lang="pl-PL" sz="2400" dirty="0" smtClean="0"/>
          </a:p>
          <a:p>
            <a:pPr marL="342900" indent="-342900">
              <a:buFontTx/>
              <a:buChar char="-"/>
            </a:pPr>
            <a:r>
              <a:rPr lang="pl-PL" sz="2400" dirty="0" smtClean="0"/>
              <a:t>Przykłady innych Państw europejskich</a:t>
            </a:r>
          </a:p>
          <a:p>
            <a:pPr marL="342900" indent="-342900">
              <a:buFontTx/>
              <a:buChar char="-"/>
            </a:pPr>
            <a:endParaRPr lang="pl-PL" sz="2400" dirty="0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150"/>
            <a:ext cx="6408595" cy="425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3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277"/>
            <a:ext cx="12210990" cy="7039277"/>
          </a:xfrm>
        </p:spPr>
      </p:pic>
    </p:spTree>
    <p:extLst>
      <p:ext uri="{BB962C8B-B14F-4D97-AF65-F5344CB8AC3E}">
        <p14:creationId xmlns:p14="http://schemas.microsoft.com/office/powerpoint/2010/main" val="137452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2" y="1653383"/>
            <a:ext cx="6165198" cy="4890959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6343650" y="883444"/>
            <a:ext cx="5848350" cy="56673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Mapa inwestycji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" y="245893"/>
            <a:ext cx="1700763" cy="566402"/>
          </a:xfrm>
          <a:prstGeom prst="rect">
            <a:avLst/>
          </a:prstGeom>
        </p:spPr>
      </p:pic>
      <p:pic>
        <p:nvPicPr>
          <p:cNvPr id="16" name="Obraz 7" descr="http://dtp.pomorskie.eu/documents/100752/793230/logoPSK_pion.jpg/201c04f5-f8c2-4e20-a6d3-7d493b3be28f?t=14500850360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45" y="1730670"/>
            <a:ext cx="3122402" cy="24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6545943" y="4514205"/>
            <a:ext cx="5646057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400" b="1" dirty="0"/>
              <a:t>Projekt partnerski: </a:t>
            </a:r>
            <a:endParaRPr lang="pl-PL" altLang="pl-PL" sz="2400" b="1" dirty="0" smtClean="0"/>
          </a:p>
          <a:p>
            <a:r>
              <a:rPr lang="pl-PL" altLang="pl-PL" sz="2400" dirty="0" smtClean="0"/>
              <a:t>81 beneficjentów - 17 </a:t>
            </a:r>
            <a:r>
              <a:rPr lang="pl-PL" altLang="pl-PL" sz="2400" dirty="0"/>
              <a:t>partnerstw </a:t>
            </a:r>
            <a:r>
              <a:rPr lang="pl-PL" altLang="pl-PL" sz="2400" dirty="0" smtClean="0"/>
              <a:t> </a:t>
            </a:r>
            <a:r>
              <a:rPr lang="pl-PL" altLang="pl-PL" sz="2400" dirty="0"/>
              <a:t/>
            </a:r>
            <a:br>
              <a:rPr lang="pl-PL" altLang="pl-PL" sz="2400" dirty="0"/>
            </a:br>
            <a:r>
              <a:rPr lang="pl-PL" altLang="pl-PL" sz="2400" dirty="0"/>
              <a:t> </a:t>
            </a:r>
            <a:br>
              <a:rPr lang="pl-PL" altLang="pl-PL" sz="2400" dirty="0"/>
            </a:br>
            <a:r>
              <a:rPr lang="pl-PL" altLang="pl-PL" sz="2400" dirty="0"/>
              <a:t>Wartość projektu </a:t>
            </a:r>
            <a:r>
              <a:rPr lang="pl-PL" altLang="pl-PL" sz="2400" b="1" dirty="0"/>
              <a:t>ponad </a:t>
            </a:r>
            <a:r>
              <a:rPr lang="pl-PL" altLang="pl-PL" sz="2400" b="1" dirty="0" smtClean="0"/>
              <a:t>71 mln PLN</a:t>
            </a:r>
          </a:p>
          <a:p>
            <a:r>
              <a:rPr lang="pl-PL" sz="900" dirty="0" smtClean="0">
                <a:solidFill>
                  <a:srgbClr val="000000"/>
                </a:solidFill>
              </a:rPr>
              <a:t/>
            </a:r>
            <a:br>
              <a:rPr lang="pl-PL" sz="900" dirty="0" smtClean="0">
                <a:solidFill>
                  <a:srgbClr val="000000"/>
                </a:solidFill>
              </a:rPr>
            </a:br>
            <a:r>
              <a:rPr lang="pl-PL" sz="2400" dirty="0" smtClean="0">
                <a:solidFill>
                  <a:srgbClr val="000000"/>
                </a:solidFill>
              </a:rPr>
              <a:t>Termin </a:t>
            </a:r>
            <a:r>
              <a:rPr lang="pl-PL" sz="2400" dirty="0">
                <a:solidFill>
                  <a:srgbClr val="000000"/>
                </a:solidFill>
              </a:rPr>
              <a:t>realizacji </a:t>
            </a:r>
            <a:r>
              <a:rPr lang="pl-PL" sz="2400" dirty="0" smtClean="0">
                <a:solidFill>
                  <a:srgbClr val="000000"/>
                </a:solidFill>
              </a:rPr>
              <a:t>2017-2020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02965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080483" y="1989526"/>
            <a:ext cx="611151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</a:pPr>
            <a:r>
              <a:rPr lang="pl-PL" altLang="pl-PL" sz="2200" dirty="0" smtClean="0"/>
              <a:t>Budowa i modernizacja: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pl-PL" altLang="pl-PL" sz="2200" dirty="0" smtClean="0"/>
              <a:t>pól biwakowych i stanic kajakowych oraz punktów etapowych 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pl-PL" altLang="pl-PL" sz="2200" dirty="0" smtClean="0"/>
              <a:t>miejsca wodowania i wyjmowania kajaków 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pl-PL" altLang="pl-PL" sz="2200" dirty="0" err="1" smtClean="0"/>
              <a:t>przenosek</a:t>
            </a:r>
            <a:r>
              <a:rPr lang="pl-PL" altLang="pl-PL" sz="2200" dirty="0" smtClean="0"/>
              <a:t> przy przeszkodach na szlakach kajakowych</a:t>
            </a:r>
            <a:br>
              <a:rPr lang="pl-PL" altLang="pl-PL" sz="2200" dirty="0" smtClean="0"/>
            </a:br>
            <a:r>
              <a:rPr lang="pl-PL" altLang="pl-PL" sz="2200" dirty="0" smtClean="0"/>
              <a:t> </a:t>
            </a:r>
          </a:p>
          <a:p>
            <a:pPr marL="285750" indent="-285750">
              <a:spcBef>
                <a:spcPts val="600"/>
              </a:spcBef>
            </a:pPr>
            <a:r>
              <a:rPr lang="pl-PL" altLang="pl-PL" sz="2200" dirty="0" smtClean="0"/>
              <a:t>Ponadto 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pl-PL" altLang="pl-PL" sz="2200" dirty="0"/>
              <a:t>s</a:t>
            </a:r>
            <a:r>
              <a:rPr lang="pl-PL" altLang="pl-PL" sz="2200" dirty="0" smtClean="0"/>
              <a:t>tworzenie kompleksowego oznakowania szlaków kajakowych oraz dojazdów do przystani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pl-PL" altLang="pl-PL" sz="2200" dirty="0" smtClean="0"/>
              <a:t>budowa monitoringu ruchu kajakowego</a:t>
            </a:r>
            <a:endParaRPr lang="pl-PL" altLang="pl-PL" sz="2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" y="245893"/>
            <a:ext cx="1700763" cy="566402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6343650" y="883444"/>
            <a:ext cx="5848350" cy="56673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>
                <a:solidFill>
                  <a:schemeClr val="bg1">
                    <a:lumMod val="85000"/>
                  </a:schemeClr>
                </a:solidFill>
              </a:rPr>
              <a:t>C</a:t>
            </a:r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ele projektu 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098" name="Picture 2" descr="H:\PSK\zdjęcia\30 Ostrzyce\30-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858" y="2266373"/>
            <a:ext cx="5573486" cy="3715214"/>
          </a:xfrm>
          <a:prstGeom prst="rect">
            <a:avLst/>
          </a:prstGeom>
          <a:noFill/>
        </p:spPr>
      </p:pic>
      <p:pic>
        <p:nvPicPr>
          <p:cNvPr id="8" name="Obraz 7" descr="http://dtp.pomorskie.eu/documents/100752/793230/logoPSK_pion.jpg/201c04f5-f8c2-4e20-a6d3-7d493b3be28f?t=145008503600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7" r="17379" b="37334"/>
          <a:stretch/>
        </p:blipFill>
        <p:spPr bwMode="auto">
          <a:xfrm>
            <a:off x="2537978" y="241628"/>
            <a:ext cx="814822" cy="64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8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5" y="1450182"/>
            <a:ext cx="5740544" cy="3827029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6343650" y="883444"/>
            <a:ext cx="5848350" cy="566738"/>
          </a:xfrm>
          <a:prstGeom prst="rect">
            <a:avLst/>
          </a:prstGeom>
          <a:solidFill>
            <a:srgbClr val="273E58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>
                <a:solidFill>
                  <a:schemeClr val="bg1">
                    <a:lumMod val="85000"/>
                  </a:schemeClr>
                </a:solidFill>
              </a:rPr>
              <a:t>Z</a:t>
            </a:r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asięg i zakres 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" y="245893"/>
            <a:ext cx="1700763" cy="56640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343650" y="1920628"/>
            <a:ext cx="5662083" cy="37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l-PL" sz="2200" b="1" dirty="0">
                <a:cs typeface="Arial" charset="0"/>
              </a:rPr>
              <a:t>32 szlaki kajakowe </a:t>
            </a:r>
            <a:r>
              <a:rPr lang="pl-PL" sz="2200" dirty="0">
                <a:cs typeface="Arial" charset="0"/>
              </a:rPr>
              <a:t>o łącznej długości 1 200 </a:t>
            </a:r>
            <a:r>
              <a:rPr lang="pl-PL" sz="2200" dirty="0" smtClean="0">
                <a:cs typeface="Arial" charset="0"/>
              </a:rPr>
              <a:t>km  </a:t>
            </a:r>
            <a:r>
              <a:rPr lang="pl-PL" sz="2200" i="1" dirty="0" smtClean="0">
                <a:solidFill>
                  <a:srgbClr val="FF0000"/>
                </a:solidFill>
                <a:cs typeface="Arial" charset="0"/>
              </a:rPr>
              <a:t>to </a:t>
            </a:r>
            <a:r>
              <a:rPr lang="pl-PL" sz="2200" i="1" dirty="0">
                <a:solidFill>
                  <a:srgbClr val="FF0000"/>
                </a:solidFill>
                <a:cs typeface="Arial" charset="0"/>
              </a:rPr>
              <a:t>tyle co z Gdańska do Amsterdamu</a:t>
            </a:r>
            <a:endParaRPr lang="pl-PL" sz="2200" dirty="0">
              <a:solidFill>
                <a:srgbClr val="7B7B7B"/>
              </a:solidFill>
              <a:cs typeface="Arial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l-PL" altLang="pl-PL" sz="2200" b="1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15 rzek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l-PL" altLang="pl-PL" sz="2200" b="1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Ok 1 200 </a:t>
            </a:r>
            <a:r>
              <a:rPr lang="pl-PL" altLang="pl-PL" sz="2200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km </a:t>
            </a:r>
            <a:r>
              <a:rPr lang="pl-PL" altLang="pl-PL" sz="22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oznakowanych </a:t>
            </a:r>
            <a:r>
              <a:rPr lang="pl-PL" altLang="pl-PL" sz="22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szlaków kajakowych </a:t>
            </a:r>
            <a:r>
              <a:rPr lang="pl-PL" altLang="pl-PL" sz="22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altLang="pl-PL" sz="22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pl-PL" sz="1000" dirty="0"/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l-PL" sz="2200" b="1" dirty="0" smtClean="0">
                <a:cs typeface="Arial" charset="0"/>
              </a:rPr>
              <a:t>222 </a:t>
            </a:r>
            <a:r>
              <a:rPr lang="pl-PL" sz="2200" dirty="0">
                <a:cs typeface="Arial" charset="0"/>
              </a:rPr>
              <a:t>planowanych zadań inwestycyjnych</a:t>
            </a:r>
            <a:br>
              <a:rPr lang="pl-PL" sz="2200" dirty="0">
                <a:cs typeface="Arial" charset="0"/>
              </a:rPr>
            </a:br>
            <a:r>
              <a:rPr lang="pl-PL" sz="2200" dirty="0" smtClean="0">
                <a:cs typeface="Arial" charset="0"/>
              </a:rPr>
              <a:t>w tym: </a:t>
            </a:r>
            <a:r>
              <a:rPr lang="pl-PL" altLang="pl-PL" sz="22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przenoski ,przystanie kajakowe </a:t>
            </a:r>
            <a:r>
              <a:rPr lang="pl-PL" altLang="pl-PL" sz="22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pl-PL" altLang="pl-PL" sz="22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pola biwakowe</a:t>
            </a:r>
            <a:endParaRPr lang="pl-PL" altLang="pl-PL" sz="2200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az 7" descr="http://dtp.pomorskie.eu/documents/100752/793230/logoPSK_pion.jpg/201c04f5-f8c2-4e20-a6d3-7d493b3be28f?t=145008503600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7" r="17379" b="37334"/>
          <a:stretch/>
        </p:blipFill>
        <p:spPr bwMode="auto">
          <a:xfrm>
            <a:off x="2543392" y="245892"/>
            <a:ext cx="809407" cy="63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988179" y="5678580"/>
            <a:ext cx="62038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dirty="0">
                <a:solidFill>
                  <a:srgbClr val="000000"/>
                </a:solidFill>
              </a:rPr>
              <a:t>Inspirator i koordynator: Samorząd Województwa Pomorskiego </a:t>
            </a:r>
            <a:r>
              <a:rPr lang="pl-PL" altLang="pl-PL" dirty="0" smtClean="0">
                <a:solidFill>
                  <a:srgbClr val="000000"/>
                </a:solidFill>
              </a:rPr>
              <a:t>Beneficjent</a:t>
            </a:r>
            <a:r>
              <a:rPr lang="pl-PL" altLang="pl-PL" dirty="0">
                <a:solidFill>
                  <a:srgbClr val="000000"/>
                </a:solidFill>
              </a:rPr>
              <a:t>:  - samorządy </a:t>
            </a:r>
            <a:r>
              <a:rPr lang="pl-PL" altLang="pl-PL" dirty="0" smtClean="0">
                <a:solidFill>
                  <a:srgbClr val="000000"/>
                </a:solidFill>
              </a:rPr>
              <a:t>lokalne  ,  podmioty prywatne, stowarzyszenia, osoby fizyczne, nadleśnictwa</a:t>
            </a:r>
            <a:endParaRPr lang="pl-PL" alt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6" r="11275" b="20879"/>
          <a:stretch/>
        </p:blipFill>
        <p:spPr>
          <a:xfrm>
            <a:off x="3323771" y="0"/>
            <a:ext cx="8868229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42" y="-203200"/>
            <a:ext cx="5399314" cy="7332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ytuł 1"/>
          <p:cNvSpPr txBox="1">
            <a:spLocks/>
          </p:cNvSpPr>
          <p:nvPr/>
        </p:nvSpPr>
        <p:spPr>
          <a:xfrm>
            <a:off x="6226629" y="4368804"/>
            <a:ext cx="5965372" cy="2227943"/>
          </a:xfrm>
          <a:prstGeom prst="rect">
            <a:avLst/>
          </a:prstGeom>
          <a:solidFill>
            <a:srgbClr val="273E58">
              <a:alpha val="82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pl-PL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30" name="Picture 6" descr="H:\PZiZG\materiały graficzne\Format podstawowy\Logo\Zatoka Gdańska\PNG\ZG-Podstawowe-Achromatyczne-Negatyw.png"/>
          <p:cNvPicPr>
            <a:picLocks noChangeAspect="1" noChangeArrowheads="1"/>
          </p:cNvPicPr>
          <p:nvPr/>
        </p:nvPicPr>
        <p:blipFill>
          <a:blip r:embed="rId4" cstate="print"/>
          <a:srcRect r="10209"/>
          <a:stretch>
            <a:fillRect/>
          </a:stretch>
        </p:blipFill>
        <p:spPr bwMode="auto">
          <a:xfrm>
            <a:off x="9027889" y="4060038"/>
            <a:ext cx="2502685" cy="2703618"/>
          </a:xfrm>
          <a:prstGeom prst="rect">
            <a:avLst/>
          </a:prstGeom>
          <a:noFill/>
        </p:spPr>
      </p:pic>
      <p:pic>
        <p:nvPicPr>
          <p:cNvPr id="1031" name="Picture 7" descr="I:\Prezentacja 03 2017\2 DZIEN\PZ-Podstawowe-Achromatyczne-Negatyw.png"/>
          <p:cNvPicPr>
            <a:picLocks noChangeAspect="1" noChangeArrowheads="1"/>
          </p:cNvPicPr>
          <p:nvPr/>
        </p:nvPicPr>
        <p:blipFill>
          <a:blip r:embed="rId5" cstate="print"/>
          <a:srcRect l="13917"/>
          <a:stretch>
            <a:fillRect/>
          </a:stretch>
        </p:blipFill>
        <p:spPr bwMode="auto">
          <a:xfrm>
            <a:off x="6654803" y="4026807"/>
            <a:ext cx="2388345" cy="2829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102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1531</Words>
  <Application>Microsoft Office PowerPoint</Application>
  <PresentationFormat>Niestandardowy</PresentationFormat>
  <Paragraphs>279</Paragraphs>
  <Slides>59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0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Gadżety promocyjne</vt:lpstr>
      <vt:lpstr>Gadżety promocyjne</vt:lpstr>
      <vt:lpstr>Gadżety promocyjne</vt:lpstr>
      <vt:lpstr>Promocja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umwp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Legutko Tomasz</dc:creator>
  <cp:lastModifiedBy>Łukasz Magrian</cp:lastModifiedBy>
  <cp:revision>161</cp:revision>
  <cp:lastPrinted>2017-03-28T06:16:36Z</cp:lastPrinted>
  <dcterms:created xsi:type="dcterms:W3CDTF">2017-03-21T08:44:28Z</dcterms:created>
  <dcterms:modified xsi:type="dcterms:W3CDTF">2017-05-18T05:53:03Z</dcterms:modified>
</cp:coreProperties>
</file>